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theme/theme2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Lst>
  <p:notesMasterIdLst>
    <p:notesMasterId r:id="rId39"/>
  </p:notesMasterIdLst>
  <p:sldIdLst>
    <p:sldId id="256" r:id="rId25"/>
    <p:sldId id="257" r:id="rId26"/>
    <p:sldId id="258" r:id="rId27"/>
    <p:sldId id="261" r:id="rId28"/>
    <p:sldId id="262" r:id="rId29"/>
    <p:sldId id="263" r:id="rId30"/>
    <p:sldId id="273" r:id="rId31"/>
    <p:sldId id="269" r:id="rId32"/>
    <p:sldId id="268" r:id="rId33"/>
    <p:sldId id="270" r:id="rId34"/>
    <p:sldId id="271" r:id="rId35"/>
    <p:sldId id="272" r:id="rId36"/>
    <p:sldId id="266" r:id="rId37"/>
    <p:sldId id="267" r:id="rId3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 d="100"/>
          <a:sy n="10" d="100"/>
        </p:scale>
        <p:origin x="3538" y="157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2.xml"/><Relationship Id="rId39" Type="http://schemas.openxmlformats.org/officeDocument/2006/relationships/notesMaster" Target="notesMasters/notesMaster1.xml"/><Relationship Id="rId21" Type="http://schemas.openxmlformats.org/officeDocument/2006/relationships/slideMaster" Target="slideMasters/slideMaster21.xml"/><Relationship Id="rId34" Type="http://schemas.openxmlformats.org/officeDocument/2006/relationships/slide" Target="slides/slide10.xml"/><Relationship Id="rId42"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5.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8.xml"/><Relationship Id="rId37" Type="http://schemas.openxmlformats.org/officeDocument/2006/relationships/slide" Target="slides/slide13.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4.xml"/><Relationship Id="rId36" Type="http://schemas.openxmlformats.org/officeDocument/2006/relationships/slide" Target="slides/slide12.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3.xml"/><Relationship Id="rId30" Type="http://schemas.openxmlformats.org/officeDocument/2006/relationships/slide" Target="slides/slide6.xml"/><Relationship Id="rId35" Type="http://schemas.openxmlformats.org/officeDocument/2006/relationships/slide" Target="slides/slide11.xml"/><Relationship Id="rId43"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1.xml"/><Relationship Id="rId33" Type="http://schemas.openxmlformats.org/officeDocument/2006/relationships/slide" Target="slides/slide9.xml"/><Relationship Id="rId38" Type="http://schemas.openxmlformats.org/officeDocument/2006/relationships/slide" Target="slides/slide14.xml"/></Relationships>
</file>

<file path=ppt/media/image1.png>
</file>

<file path=ppt/media/image10.jpeg>
</file>

<file path=ppt/media/image11.jpeg>
</file>

<file path=ppt/media/image12.jpeg>
</file>

<file path=ppt/media/image13.png>
</file>

<file path=ppt/media/image14.png>
</file>

<file path=ppt/media/image2.jpe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0C4244-285D-42F8-9D48-9AB21620CEA4}" type="datetimeFigureOut">
              <a:rPr lang="en-US" smtClean="0"/>
              <a:t>4/29/2025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DC3090-54B2-47F7-917A-45EEA6FE1BE5}" type="slidenum">
              <a:rPr lang="en-US" smtClean="0"/>
              <a:t>‹#›</a:t>
            </a:fld>
            <a:endParaRPr lang="en-US"/>
          </a:p>
        </p:txBody>
      </p:sp>
    </p:spTree>
    <p:extLst>
      <p:ext uri="{BB962C8B-B14F-4D97-AF65-F5344CB8AC3E}">
        <p14:creationId xmlns:p14="http://schemas.microsoft.com/office/powerpoint/2010/main" val="5719061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DC3090-54B2-47F7-917A-45EEA6FE1BE5}" type="slidenum">
              <a:rPr lang="en-US" smtClean="0"/>
              <a:t>7</a:t>
            </a:fld>
            <a:endParaRPr lang="en-US"/>
          </a:p>
        </p:txBody>
      </p:sp>
    </p:spTree>
    <p:extLst>
      <p:ext uri="{BB962C8B-B14F-4D97-AF65-F5344CB8AC3E}">
        <p14:creationId xmlns:p14="http://schemas.microsoft.com/office/powerpoint/2010/main" val="1221504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4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51"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5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5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4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652680"/>
            <a:ext cx="4260960" cy="156024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5" name="Google Shape;11;p2"/>
          <p:cNvCxnSpPr/>
          <p:nvPr/>
        </p:nvCxnSpPr>
        <p:spPr>
          <a:xfrm>
            <a:off x="-230760" y="233640"/>
            <a:ext cx="9678960" cy="360"/>
          </a:xfrm>
          <a:prstGeom prst="straightConnector1">
            <a:avLst/>
          </a:prstGeom>
          <a:ln w="9525">
            <a:solidFill>
              <a:srgbClr val="BFCE84"/>
            </a:solidFill>
            <a:round/>
          </a:ln>
        </p:spPr>
      </p:cxnSp>
      <p:sp>
        <p:nvSpPr>
          <p:cNvPr id="2" name="Google Shape;12;p2"/>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30" name="Google Shape;105;p19"/>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713160" y="539640"/>
            <a:ext cx="3189600" cy="88632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32" name="Google Shape;109;p20"/>
          <p:cNvCxnSpPr/>
          <p:nvPr/>
        </p:nvCxnSpPr>
        <p:spPr>
          <a:xfrm>
            <a:off x="-230760" y="233640"/>
            <a:ext cx="9678960" cy="360"/>
          </a:xfrm>
          <a:prstGeom prst="straightConnector1">
            <a:avLst/>
          </a:prstGeom>
          <a:ln w="9525">
            <a:solidFill>
              <a:srgbClr val="BFCE84"/>
            </a:solidFill>
            <a:round/>
          </a:ln>
        </p:spPr>
      </p:cxnSp>
      <p:sp>
        <p:nvSpPr>
          <p:cNvPr id="33" name="Google Shape;110;p20"/>
          <p:cNvSpPr/>
          <p:nvPr/>
        </p:nvSpPr>
        <p:spPr>
          <a:xfrm flipH="1">
            <a:off x="-72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4574880" y="3092760"/>
            <a:ext cx="3855600" cy="151092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36" name="PlaceHolder 2"/>
          <p:cNvSpPr>
            <a:spLocks noGrp="1"/>
          </p:cNvSpPr>
          <p:nvPr>
            <p:ph type="title"/>
          </p:nvPr>
        </p:nvSpPr>
        <p:spPr>
          <a:xfrm>
            <a:off x="713160" y="835920"/>
            <a:ext cx="1257840" cy="91548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Autofit/>
          </a:bodyPr>
          <a:lstStyle/>
          <a:p>
            <a:pPr indent="0" algn="ctr">
              <a:lnSpc>
                <a:spcPct val="100000"/>
              </a:lnSpc>
              <a:buNone/>
            </a:pPr>
            <a:r>
              <a:rPr lang="fr-FR" sz="6000" b="0" strike="noStrike" spc="-1">
                <a:solidFill>
                  <a:schemeClr val="dk2"/>
                </a:solidFill>
                <a:latin typeface="Atkinson Hyperlegible Next Medium"/>
                <a:ea typeface="Atkinson Hyperlegible Next Medium"/>
              </a:rPr>
              <a:t>xx%</a:t>
            </a:r>
            <a:endParaRPr lang="fr-FR" sz="6000" b="0" strike="noStrike" spc="-1">
              <a:solidFill>
                <a:schemeClr val="dk1"/>
              </a:solidFill>
              <a:latin typeface="Arial"/>
            </a:endParaRPr>
          </a:p>
        </p:txBody>
      </p:sp>
      <p:sp>
        <p:nvSpPr>
          <p:cNvPr id="37" name="Google Shape;16;p3"/>
          <p:cNvSpPr/>
          <p:nvPr/>
        </p:nvSpPr>
        <p:spPr>
          <a:xfrm>
            <a:off x="-77040" y="-92880"/>
            <a:ext cx="26215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38" name="Google Shape;17;p3"/>
          <p:cNvCxnSpPr/>
          <p:nvPr/>
        </p:nvCxnSpPr>
        <p:spPr>
          <a:xfrm>
            <a:off x="-230760" y="233640"/>
            <a:ext cx="9678960" cy="360"/>
          </a:xfrm>
          <a:prstGeom prst="straightConnector1">
            <a:avLst/>
          </a:prstGeom>
          <a:ln w="9525">
            <a:solidFill>
              <a:srgbClr val="BFCE84"/>
            </a:solidFill>
            <a:round/>
          </a:ln>
        </p:spPr>
      </p:cxnSp>
      <p:sp>
        <p:nvSpPr>
          <p:cNvPr id="39"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0" name="Google Shape;112;p21"/>
          <p:cNvCxnSpPr/>
          <p:nvPr/>
        </p:nvCxnSpPr>
        <p:spPr>
          <a:xfrm>
            <a:off x="-230760" y="233640"/>
            <a:ext cx="9678960" cy="360"/>
          </a:xfrm>
          <a:prstGeom prst="straightConnector1">
            <a:avLst/>
          </a:prstGeom>
          <a:ln w="9525">
            <a:solidFill>
              <a:srgbClr val="BFCE84"/>
            </a:solidFill>
            <a:round/>
          </a:ln>
        </p:spPr>
      </p:cxnSp>
      <p:sp>
        <p:nvSpPr>
          <p:cNvPr id="41" name="Google Shape;113;p21"/>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2" name="Google Shape;115;p22"/>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44" name="PlaceHolder 2"/>
          <p:cNvSpPr>
            <a:spLocks noGrp="1"/>
          </p:cNvSpPr>
          <p:nvPr>
            <p:ph type="body"/>
          </p:nvPr>
        </p:nvSpPr>
        <p:spPr>
          <a:xfrm>
            <a:off x="720000" y="1215720"/>
            <a:ext cx="7703640" cy="17233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cxnSp>
        <p:nvCxnSpPr>
          <p:cNvPr id="45" name="Google Shape;21;p4"/>
          <p:cNvCxnSpPr/>
          <p:nvPr/>
        </p:nvCxnSpPr>
        <p:spPr>
          <a:xfrm>
            <a:off x="-230760" y="233640"/>
            <a:ext cx="9678960" cy="360"/>
          </a:xfrm>
          <a:prstGeom prst="straightConnector1">
            <a:avLst/>
          </a:prstGeom>
          <a:ln w="9525">
            <a:solidFill>
              <a:srgbClr val="BFCE84"/>
            </a:solidFill>
            <a:round/>
          </a:ln>
        </p:spPr>
      </p:cxnSp>
      <p:sp>
        <p:nvSpPr>
          <p:cNvPr id="46" name="Google Shape;22;p4"/>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0" name="Google Shape;29;p5"/>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5" name="Google Shape;32;p6"/>
          <p:cNvCxnSpPr/>
          <p:nvPr/>
        </p:nvCxnSpPr>
        <p:spPr>
          <a:xfrm>
            <a:off x="-230760" y="233640"/>
            <a:ext cx="9678960" cy="360"/>
          </a:xfrm>
          <a:prstGeom prst="straightConnector1">
            <a:avLst/>
          </a:prstGeom>
          <a:ln w="9525">
            <a:solidFill>
              <a:srgbClr val="BFCE84"/>
            </a:solidFill>
            <a:round/>
          </a:ln>
        </p:spPr>
      </p:cxnSp>
      <p:sp>
        <p:nvSpPr>
          <p:cNvPr id="56" name="Google Shape;33;p6"/>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9" name="Google Shape;37;p7"/>
          <p:cNvCxnSpPr/>
          <p:nvPr/>
        </p:nvCxnSpPr>
        <p:spPr>
          <a:xfrm>
            <a:off x="-230760" y="233640"/>
            <a:ext cx="9678960" cy="360"/>
          </a:xfrm>
          <a:prstGeom prst="straightConnector1">
            <a:avLst/>
          </a:prstGeom>
          <a:ln w="9525">
            <a:solidFill>
              <a:srgbClr val="BFCE84"/>
            </a:solidFill>
            <a:round/>
          </a:ln>
        </p:spPr>
      </p:cxnSp>
      <p:sp>
        <p:nvSpPr>
          <p:cNvPr id="60" name="Google Shape;38;p7"/>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713160" y="1159560"/>
            <a:ext cx="4581000" cy="1044720"/>
          </a:xfrm>
          <a:prstGeom prst="rect">
            <a:avLst/>
          </a:prstGeom>
          <a:noFill/>
          <a:ln w="0">
            <a:noFill/>
          </a:ln>
        </p:spPr>
        <p:txBody>
          <a:bodyPr lIns="91440" tIns="91440" rIns="91440" bIns="91440" anchor="b">
            <a:noAutofit/>
          </a:bodyPr>
          <a:lstStyle/>
          <a:p>
            <a:pPr indent="0">
              <a:lnSpc>
                <a:spcPct val="100000"/>
              </a:lnSpc>
              <a:buNone/>
            </a:pPr>
            <a:r>
              <a:rPr lang="fr-FR" sz="6000" b="0" strike="noStrike" spc="-1">
                <a:solidFill>
                  <a:schemeClr val="dk1"/>
                </a:solidFill>
                <a:latin typeface="Atkinson Hyperlegible Next Medium"/>
                <a:ea typeface="Atkinson Hyperlegible Next Medium"/>
              </a:rPr>
              <a:t>xx%</a:t>
            </a:r>
            <a:endParaRPr lang="fr-FR" sz="6000" b="0" strike="noStrike" spc="-1">
              <a:solidFill>
                <a:schemeClr val="dk1"/>
              </a:solidFill>
              <a:latin typeface="Arial"/>
            </a:endParaRPr>
          </a:p>
        </p:txBody>
      </p:sp>
      <p:cxnSp>
        <p:nvCxnSpPr>
          <p:cNvPr id="7" name="Google Shape;50;p11"/>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2135520" y="1441800"/>
            <a:ext cx="4872600" cy="118692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64" name="PlaceHolder 2"/>
          <p:cNvSpPr>
            <a:spLocks noGrp="1"/>
          </p:cNvSpPr>
          <p:nvPr>
            <p:ph type="title"/>
          </p:nvPr>
        </p:nvSpPr>
        <p:spPr>
          <a:xfrm>
            <a:off x="720000" y="4014360"/>
            <a:ext cx="7703640" cy="572400"/>
          </a:xfrm>
          <a:prstGeom prst="rect">
            <a:avLst/>
          </a:prstGeom>
          <a:solidFill>
            <a:schemeClr val="dk1"/>
          </a:solidFill>
          <a:ln w="0">
            <a:noFill/>
          </a:ln>
        </p:spPr>
        <p:txBody>
          <a:bodyPr lIns="91440" tIns="91440" rIns="91440" bIns="91440" anchor="t">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5" name="Google Shape;121;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7" name="Google Shape;124;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 name="Google Shape;53;p13"/>
          <p:cNvSpPr/>
          <p:nvPr/>
        </p:nvSpPr>
        <p:spPr>
          <a:xfrm>
            <a:off x="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9" name="PlaceHolder 1"/>
          <p:cNvSpPr>
            <a:spLocks noGrp="1"/>
          </p:cNvSpPr>
          <p:nvPr>
            <p:ph type="title"/>
          </p:nvPr>
        </p:nvSpPr>
        <p:spPr>
          <a:xfrm>
            <a:off x="720000" y="444960"/>
            <a:ext cx="68162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10" name="PlaceHolder 2"/>
          <p:cNvSpPr>
            <a:spLocks noGrp="1"/>
          </p:cNvSpPr>
          <p:nvPr>
            <p:ph type="title"/>
          </p:nvPr>
        </p:nvSpPr>
        <p:spPr>
          <a:xfrm>
            <a:off x="432432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1" name="PlaceHolder 3"/>
          <p:cNvSpPr>
            <a:spLocks noGrp="1"/>
          </p:cNvSpPr>
          <p:nvPr>
            <p:ph type="title"/>
          </p:nvPr>
        </p:nvSpPr>
        <p:spPr>
          <a:xfrm>
            <a:off x="432432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2" name="PlaceHolder 4"/>
          <p:cNvSpPr>
            <a:spLocks noGrp="1"/>
          </p:cNvSpPr>
          <p:nvPr>
            <p:ph type="title"/>
          </p:nvPr>
        </p:nvSpPr>
        <p:spPr>
          <a:xfrm>
            <a:off x="664416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3" name="PlaceHolder 5"/>
          <p:cNvSpPr>
            <a:spLocks noGrp="1"/>
          </p:cNvSpPr>
          <p:nvPr>
            <p:ph type="title"/>
          </p:nvPr>
        </p:nvSpPr>
        <p:spPr>
          <a:xfrm>
            <a:off x="664416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cxnSp>
        <p:nvCxnSpPr>
          <p:cNvPr id="14" name="Google Shape;63;p13"/>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720000" y="1637640"/>
            <a:ext cx="3286080" cy="1062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cxnSp>
        <p:nvCxnSpPr>
          <p:cNvPr id="16" name="Google Shape;67;p14"/>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18" name="Google Shape;71;p15"/>
          <p:cNvCxnSpPr/>
          <p:nvPr/>
        </p:nvCxnSpPr>
        <p:spPr>
          <a:xfrm>
            <a:off x="-230760" y="233640"/>
            <a:ext cx="9678960" cy="360"/>
          </a:xfrm>
          <a:prstGeom prst="straightConnector1">
            <a:avLst/>
          </a:prstGeom>
          <a:ln w="9525">
            <a:solidFill>
              <a:srgbClr val="BFCE84"/>
            </a:solidFill>
            <a:round/>
          </a:ln>
        </p:spPr>
      </p:cxnSp>
      <p:sp>
        <p:nvSpPr>
          <p:cNvPr id="19" name="Google Shape;72;p15"/>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1" name="Google Shape;74;p16"/>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 name="PlaceHolder 1"/>
          <p:cNvSpPr>
            <a:spLocks noGrp="1"/>
          </p:cNvSpPr>
          <p:nvPr>
            <p:ph type="body"/>
          </p:nvPr>
        </p:nvSpPr>
        <p:spPr>
          <a:xfrm>
            <a:off x="5400000" y="0"/>
            <a:ext cx="37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23" name="PlaceHolder 2"/>
          <p:cNvSpPr>
            <a:spLocks noGrp="1"/>
          </p:cNvSpPr>
          <p:nvPr>
            <p:ph type="title"/>
          </p:nvPr>
        </p:nvSpPr>
        <p:spPr>
          <a:xfrm>
            <a:off x="720000" y="793080"/>
            <a:ext cx="3899160" cy="1368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5" name="Google Shape;86;p17"/>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7" name="Google Shape;101;p18"/>
          <p:cNvCxnSpPr/>
          <p:nvPr/>
        </p:nvCxnSpPr>
        <p:spPr>
          <a:xfrm>
            <a:off x="-230760" y="233640"/>
            <a:ext cx="9678960" cy="360"/>
          </a:xfrm>
          <a:prstGeom prst="straightConnector1">
            <a:avLst/>
          </a:prstGeom>
          <a:ln w="9525">
            <a:solidFill>
              <a:srgbClr val="BFCE84"/>
            </a:solidFill>
            <a:round/>
          </a:ln>
        </p:spPr>
      </p:cxnSp>
      <p:sp>
        <p:nvSpPr>
          <p:cNvPr id="28" name="Google Shape;102;p18"/>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4.png"/><Relationship Id="rId1" Type="http://schemas.openxmlformats.org/officeDocument/2006/relationships/slideLayout" Target="../slideLayouts/slideLayout11.xml"/><Relationship Id="rId4" Type="http://schemas.openxmlformats.org/officeDocument/2006/relationships/hyperlink" Target="http://bit.ly/2TtBDf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jpeg"/><Relationship Id="rId7"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 Id="rId9" Type="http://schemas.openxmlformats.org/officeDocument/2006/relationships/image" Target="../media/image12.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442809" y="1055124"/>
            <a:ext cx="5545312" cy="1357151"/>
          </a:xfrm>
          <a:prstGeom prst="rect">
            <a:avLst/>
          </a:prstGeom>
          <a:noFill/>
          <a:ln w="0">
            <a:noFill/>
          </a:ln>
        </p:spPr>
        <p:txBody>
          <a:bodyPr lIns="91440" tIns="91440" rIns="91440" bIns="91440" anchor="b">
            <a:normAutofit fontScale="90394"/>
          </a:bodyPr>
          <a:lstStyle/>
          <a:p>
            <a:pPr indent="0">
              <a:lnSpc>
                <a:spcPct val="100000"/>
              </a:lnSpc>
              <a:buNone/>
              <a:tabLst>
                <a:tab pos="0" algn="l"/>
              </a:tabLst>
            </a:pPr>
            <a:r>
              <a:rPr lang="en" sz="4000" b="0" strike="noStrike" spc="-1" dirty="0">
                <a:solidFill>
                  <a:srgbClr val="99CC00"/>
                </a:solidFill>
                <a:latin typeface="Atkinson Hyperlegible Next SemiBold"/>
                <a:ea typeface="Atkinson Hyperlegible Next SemiBold"/>
              </a:rPr>
              <a:t>IoT-Based Greenhouse</a:t>
            </a:r>
            <a:endParaRPr lang="fr-FR" sz="4000" b="0" strike="noStrike" spc="-1" dirty="0">
              <a:solidFill>
                <a:srgbClr val="99CC00"/>
              </a:solidFill>
              <a:latin typeface="Arial"/>
            </a:endParaRPr>
          </a:p>
        </p:txBody>
      </p:sp>
      <p:sp>
        <p:nvSpPr>
          <p:cNvPr id="72" name="Google Shape;133;p27"/>
          <p:cNvSpPr/>
          <p:nvPr/>
        </p:nvSpPr>
        <p:spPr>
          <a:xfrm>
            <a:off x="5400000" y="0"/>
            <a:ext cx="374364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2" name="TextBox 1">
            <a:extLst>
              <a:ext uri="{FF2B5EF4-FFF2-40B4-BE49-F238E27FC236}">
                <a16:creationId xmlns:a16="http://schemas.microsoft.com/office/drawing/2014/main" id="{7EAEFC08-0B65-796F-55F4-9219E37FDA46}"/>
              </a:ext>
            </a:extLst>
          </p:cNvPr>
          <p:cNvSpPr txBox="1"/>
          <p:nvPr/>
        </p:nvSpPr>
        <p:spPr>
          <a:xfrm>
            <a:off x="1407863" y="309338"/>
            <a:ext cx="4170557" cy="369332"/>
          </a:xfrm>
          <a:prstGeom prst="rect">
            <a:avLst/>
          </a:prstGeom>
          <a:noFill/>
        </p:spPr>
        <p:txBody>
          <a:bodyPr wrap="square" rtlCol="0">
            <a:spAutoFit/>
          </a:bodyPr>
          <a:lstStyle/>
          <a:p>
            <a:r>
              <a:rPr lang="en-US" b="1" dirty="0"/>
              <a:t>SANJIVANI UNIVERSITY</a:t>
            </a:r>
          </a:p>
        </p:txBody>
      </p:sp>
      <p:sp>
        <p:nvSpPr>
          <p:cNvPr id="3" name="TextBox 2">
            <a:extLst>
              <a:ext uri="{FF2B5EF4-FFF2-40B4-BE49-F238E27FC236}">
                <a16:creationId xmlns:a16="http://schemas.microsoft.com/office/drawing/2014/main" id="{0BD1A7BE-3DA1-29ED-DDDE-4B46D2AD97A4}"/>
              </a:ext>
            </a:extLst>
          </p:cNvPr>
          <p:cNvSpPr txBox="1"/>
          <p:nvPr/>
        </p:nvSpPr>
        <p:spPr>
          <a:xfrm>
            <a:off x="1030930" y="1253838"/>
            <a:ext cx="4547490" cy="369332"/>
          </a:xfrm>
          <a:prstGeom prst="rect">
            <a:avLst/>
          </a:prstGeom>
          <a:noFill/>
        </p:spPr>
        <p:txBody>
          <a:bodyPr wrap="square" rtlCol="0">
            <a:spAutoFit/>
          </a:bodyPr>
          <a:lstStyle/>
          <a:p>
            <a:r>
              <a:rPr lang="en-US" b="1" dirty="0"/>
              <a:t>Community Engagement Project</a:t>
            </a:r>
          </a:p>
        </p:txBody>
      </p:sp>
      <p:pic>
        <p:nvPicPr>
          <p:cNvPr id="1026" name="Picture 2" descr="SANJIVANI UNIVERSITY | LinkedIn">
            <a:extLst>
              <a:ext uri="{FF2B5EF4-FFF2-40B4-BE49-F238E27FC236}">
                <a16:creationId xmlns:a16="http://schemas.microsoft.com/office/drawing/2014/main" id="{66C01846-E453-33B9-47AF-86320AE12E4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1619" y="309698"/>
            <a:ext cx="657615" cy="65761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176D441-1DE3-CA97-DC1F-434D2D178776}"/>
              </a:ext>
            </a:extLst>
          </p:cNvPr>
          <p:cNvSpPr txBox="1"/>
          <p:nvPr/>
        </p:nvSpPr>
        <p:spPr>
          <a:xfrm>
            <a:off x="1228505" y="581713"/>
            <a:ext cx="6507632" cy="307777"/>
          </a:xfrm>
          <a:prstGeom prst="rect">
            <a:avLst/>
          </a:prstGeom>
          <a:noFill/>
        </p:spPr>
        <p:txBody>
          <a:bodyPr wrap="square" rtlCol="0">
            <a:spAutoFit/>
          </a:bodyPr>
          <a:lstStyle/>
          <a:p>
            <a:r>
              <a:rPr lang="en-US" sz="1400" dirty="0"/>
              <a:t>School of Engineering &amp; </a:t>
            </a:r>
            <a:r>
              <a:rPr lang="en-US" sz="1400" dirty="0" err="1"/>
              <a:t>Techonology</a:t>
            </a:r>
            <a:endParaRPr lang="en-US" sz="1400" dirty="0"/>
          </a:p>
        </p:txBody>
      </p:sp>
      <p:sp>
        <p:nvSpPr>
          <p:cNvPr id="5" name="TextBox 4">
            <a:extLst>
              <a:ext uri="{FF2B5EF4-FFF2-40B4-BE49-F238E27FC236}">
                <a16:creationId xmlns:a16="http://schemas.microsoft.com/office/drawing/2014/main" id="{6107460A-471E-F6CA-E370-00644B9747DF}"/>
              </a:ext>
            </a:extLst>
          </p:cNvPr>
          <p:cNvSpPr txBox="1"/>
          <p:nvPr/>
        </p:nvSpPr>
        <p:spPr>
          <a:xfrm>
            <a:off x="714240" y="1018593"/>
            <a:ext cx="5875783" cy="307777"/>
          </a:xfrm>
          <a:prstGeom prst="rect">
            <a:avLst/>
          </a:prstGeom>
          <a:noFill/>
        </p:spPr>
        <p:txBody>
          <a:bodyPr wrap="square" rtlCol="0">
            <a:spAutoFit/>
          </a:bodyPr>
          <a:lstStyle/>
          <a:p>
            <a:r>
              <a:rPr lang="en-US" sz="1400" dirty="0">
                <a:solidFill>
                  <a:srgbClr val="92D050"/>
                </a:solidFill>
              </a:rPr>
              <a:t>Department of Artificial Intelligence &amp; Data Science</a:t>
            </a:r>
          </a:p>
        </p:txBody>
      </p:sp>
      <p:sp>
        <p:nvSpPr>
          <p:cNvPr id="6" name="TextBox 5">
            <a:extLst>
              <a:ext uri="{FF2B5EF4-FFF2-40B4-BE49-F238E27FC236}">
                <a16:creationId xmlns:a16="http://schemas.microsoft.com/office/drawing/2014/main" id="{8CA5E499-7653-182E-235D-0BEC1F5FFEF1}"/>
              </a:ext>
            </a:extLst>
          </p:cNvPr>
          <p:cNvSpPr txBox="1"/>
          <p:nvPr/>
        </p:nvSpPr>
        <p:spPr>
          <a:xfrm>
            <a:off x="1030930" y="699535"/>
            <a:ext cx="5147494" cy="369332"/>
          </a:xfrm>
          <a:prstGeom prst="rect">
            <a:avLst/>
          </a:prstGeom>
          <a:noFill/>
        </p:spPr>
        <p:txBody>
          <a:bodyPr wrap="square" rtlCol="0">
            <a:spAutoFit/>
          </a:bodyPr>
          <a:lstStyle/>
          <a:p>
            <a:r>
              <a:rPr lang="en-US" dirty="0"/>
              <a:t>………………………………………..</a:t>
            </a:r>
          </a:p>
        </p:txBody>
      </p:sp>
      <p:sp>
        <p:nvSpPr>
          <p:cNvPr id="7" name="TextBox 6">
            <a:extLst>
              <a:ext uri="{FF2B5EF4-FFF2-40B4-BE49-F238E27FC236}">
                <a16:creationId xmlns:a16="http://schemas.microsoft.com/office/drawing/2014/main" id="{1CC731AE-6403-309F-1CE5-8B1B972CB694}"/>
              </a:ext>
            </a:extLst>
          </p:cNvPr>
          <p:cNvSpPr txBox="1"/>
          <p:nvPr/>
        </p:nvSpPr>
        <p:spPr>
          <a:xfrm>
            <a:off x="2507847" y="1541888"/>
            <a:ext cx="562456" cy="276999"/>
          </a:xfrm>
          <a:prstGeom prst="rect">
            <a:avLst/>
          </a:prstGeom>
          <a:noFill/>
        </p:spPr>
        <p:txBody>
          <a:bodyPr wrap="square" rtlCol="0">
            <a:spAutoFit/>
          </a:bodyPr>
          <a:lstStyle/>
          <a:p>
            <a:r>
              <a:rPr lang="en-US" sz="1200" dirty="0"/>
              <a:t>On</a:t>
            </a:r>
          </a:p>
        </p:txBody>
      </p:sp>
      <p:sp>
        <p:nvSpPr>
          <p:cNvPr id="10" name="TextBox 9">
            <a:extLst>
              <a:ext uri="{FF2B5EF4-FFF2-40B4-BE49-F238E27FC236}">
                <a16:creationId xmlns:a16="http://schemas.microsoft.com/office/drawing/2014/main" id="{8E221E6D-4E93-8AF9-9195-DFA93CD05DF0}"/>
              </a:ext>
            </a:extLst>
          </p:cNvPr>
          <p:cNvSpPr txBox="1"/>
          <p:nvPr/>
        </p:nvSpPr>
        <p:spPr>
          <a:xfrm>
            <a:off x="284382" y="2306776"/>
            <a:ext cx="5009385" cy="1569660"/>
          </a:xfrm>
          <a:prstGeom prst="rect">
            <a:avLst/>
          </a:prstGeom>
          <a:noFill/>
        </p:spPr>
        <p:txBody>
          <a:bodyPr wrap="square" rtlCol="0">
            <a:spAutoFit/>
          </a:bodyPr>
          <a:lstStyle/>
          <a:p>
            <a:pPr algn="ctr"/>
            <a:r>
              <a:rPr lang="en-US" sz="1600" b="1" dirty="0"/>
              <a:t>---- Presented By ----</a:t>
            </a:r>
          </a:p>
          <a:p>
            <a:pPr algn="ctr"/>
            <a:r>
              <a:rPr lang="en-US" sz="1600" dirty="0"/>
              <a:t>Mr. Kartik </a:t>
            </a:r>
            <a:r>
              <a:rPr lang="en-US" sz="1600" dirty="0" err="1"/>
              <a:t>Phopase</a:t>
            </a:r>
            <a:r>
              <a:rPr lang="en-US" sz="1600" dirty="0"/>
              <a:t> (2124UDSM20..)</a:t>
            </a:r>
          </a:p>
          <a:p>
            <a:pPr algn="ctr"/>
            <a:r>
              <a:rPr lang="en-US" sz="1600" dirty="0"/>
              <a:t>Mr. Om Kadam (2124UDSM20..)</a:t>
            </a:r>
          </a:p>
          <a:p>
            <a:pPr algn="ctr"/>
            <a:r>
              <a:rPr lang="en-US" sz="1600" dirty="0"/>
              <a:t>Mr. Darshan Aher (2124UDSM20..)</a:t>
            </a:r>
          </a:p>
          <a:p>
            <a:pPr algn="ctr"/>
            <a:r>
              <a:rPr lang="en-US" sz="1600" dirty="0"/>
              <a:t>Mr. Vedant Jagtap (2124UDSM20..)</a:t>
            </a:r>
          </a:p>
          <a:p>
            <a:pPr algn="ctr"/>
            <a:r>
              <a:rPr lang="en-US" sz="1600" dirty="0" err="1"/>
              <a:t>Miss.Rutuja</a:t>
            </a:r>
            <a:r>
              <a:rPr lang="en-US" sz="1600" dirty="0"/>
              <a:t> (2124UDSM20..)</a:t>
            </a:r>
          </a:p>
        </p:txBody>
      </p:sp>
      <p:sp>
        <p:nvSpPr>
          <p:cNvPr id="11" name="TextBox 10">
            <a:extLst>
              <a:ext uri="{FF2B5EF4-FFF2-40B4-BE49-F238E27FC236}">
                <a16:creationId xmlns:a16="http://schemas.microsoft.com/office/drawing/2014/main" id="{A00116CA-D802-F26C-3A2C-269B71200D12}"/>
              </a:ext>
            </a:extLst>
          </p:cNvPr>
          <p:cNvSpPr txBox="1"/>
          <p:nvPr/>
        </p:nvSpPr>
        <p:spPr>
          <a:xfrm>
            <a:off x="856196" y="3913711"/>
            <a:ext cx="3865756" cy="584775"/>
          </a:xfrm>
          <a:prstGeom prst="rect">
            <a:avLst/>
          </a:prstGeom>
          <a:noFill/>
        </p:spPr>
        <p:txBody>
          <a:bodyPr wrap="square" rtlCol="0">
            <a:spAutoFit/>
          </a:bodyPr>
          <a:lstStyle/>
          <a:p>
            <a:pPr algn="ctr"/>
            <a:r>
              <a:rPr lang="en-US" sz="1600" b="1" dirty="0"/>
              <a:t>Under the Guidance of</a:t>
            </a:r>
          </a:p>
          <a:p>
            <a:pPr algn="ctr"/>
            <a:r>
              <a:rPr lang="en-US" sz="1600" b="1" dirty="0"/>
              <a:t>Prof…………………………….</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DE769-AA49-B45C-52F8-1BF58694D08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AA67C91-7C3A-3233-1B84-3343AA7DA6D1}"/>
              </a:ext>
            </a:extLst>
          </p:cNvPr>
          <p:cNvSpPr txBox="1"/>
          <p:nvPr/>
        </p:nvSpPr>
        <p:spPr>
          <a:xfrm>
            <a:off x="139390" y="346876"/>
            <a:ext cx="4843346" cy="707886"/>
          </a:xfrm>
          <a:prstGeom prst="rect">
            <a:avLst/>
          </a:prstGeom>
          <a:noFill/>
        </p:spPr>
        <p:txBody>
          <a:bodyPr wrap="square">
            <a:spAutoFit/>
          </a:bodyPr>
          <a:lstStyle/>
          <a:p>
            <a:r>
              <a:rPr lang="en-US" sz="4000" b="1" dirty="0">
                <a:solidFill>
                  <a:srgbClr val="92D050"/>
                </a:solidFill>
              </a:rPr>
              <a:t>Software &amp; Tools</a:t>
            </a:r>
            <a:endParaRPr lang="en-US" sz="4000" dirty="0"/>
          </a:p>
        </p:txBody>
      </p:sp>
    </p:spTree>
    <p:extLst>
      <p:ext uri="{BB962C8B-B14F-4D97-AF65-F5344CB8AC3E}">
        <p14:creationId xmlns:p14="http://schemas.microsoft.com/office/powerpoint/2010/main" val="21451308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C86738-4064-6BA4-E481-B6469DC0BC6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416D82E-4E8F-A5EF-E3FC-948ECF40DEB5}"/>
              </a:ext>
            </a:extLst>
          </p:cNvPr>
          <p:cNvSpPr txBox="1"/>
          <p:nvPr/>
        </p:nvSpPr>
        <p:spPr>
          <a:xfrm>
            <a:off x="139390" y="346876"/>
            <a:ext cx="4843346" cy="707886"/>
          </a:xfrm>
          <a:prstGeom prst="rect">
            <a:avLst/>
          </a:prstGeom>
          <a:noFill/>
        </p:spPr>
        <p:txBody>
          <a:bodyPr wrap="square">
            <a:spAutoFit/>
          </a:bodyPr>
          <a:lstStyle/>
          <a:p>
            <a:r>
              <a:rPr lang="en-US" sz="4000" b="1" dirty="0">
                <a:solidFill>
                  <a:srgbClr val="92D050"/>
                </a:solidFill>
              </a:rPr>
              <a:t>Project Model</a:t>
            </a:r>
            <a:endParaRPr lang="en-US" sz="4000" dirty="0"/>
          </a:p>
        </p:txBody>
      </p:sp>
    </p:spTree>
    <p:extLst>
      <p:ext uri="{BB962C8B-B14F-4D97-AF65-F5344CB8AC3E}">
        <p14:creationId xmlns:p14="http://schemas.microsoft.com/office/powerpoint/2010/main" val="27144113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0C894C-1A64-681E-5DF2-743F2DF9F59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0344D0F-DF0D-622D-DD3D-2FFA88C7E3A5}"/>
              </a:ext>
            </a:extLst>
          </p:cNvPr>
          <p:cNvSpPr txBox="1"/>
          <p:nvPr/>
        </p:nvSpPr>
        <p:spPr>
          <a:xfrm>
            <a:off x="139390" y="346876"/>
            <a:ext cx="4843346" cy="707886"/>
          </a:xfrm>
          <a:prstGeom prst="rect">
            <a:avLst/>
          </a:prstGeom>
          <a:noFill/>
        </p:spPr>
        <p:txBody>
          <a:bodyPr wrap="square">
            <a:spAutoFit/>
          </a:bodyPr>
          <a:lstStyle/>
          <a:p>
            <a:r>
              <a:rPr lang="en-US" sz="4000" b="1" dirty="0">
                <a:solidFill>
                  <a:srgbClr val="92D050"/>
                </a:solidFill>
              </a:rPr>
              <a:t>Model Output</a:t>
            </a:r>
            <a:endParaRPr lang="en-US" sz="4000" dirty="0"/>
          </a:p>
        </p:txBody>
      </p:sp>
    </p:spTree>
    <p:extLst>
      <p:ext uri="{BB962C8B-B14F-4D97-AF65-F5344CB8AC3E}">
        <p14:creationId xmlns:p14="http://schemas.microsoft.com/office/powerpoint/2010/main" val="4222540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PlaceHolder 1"/>
          <p:cNvSpPr>
            <a:spLocks noGrp="1"/>
          </p:cNvSpPr>
          <p:nvPr>
            <p:ph type="title"/>
          </p:nvPr>
        </p:nvSpPr>
        <p:spPr>
          <a:xfrm>
            <a:off x="139884" y="-529249"/>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000" b="1" strike="noStrike" spc="-1" dirty="0">
                <a:solidFill>
                  <a:srgbClr val="92D050"/>
                </a:solidFill>
                <a:latin typeface="Atkinson Hyperlegible Next Medium"/>
                <a:ea typeface="Atkinson Hyperlegible Next Medium"/>
              </a:rPr>
              <a:t>Conclusions</a:t>
            </a:r>
            <a:endParaRPr lang="fr-FR" sz="4000" b="1" strike="noStrike" spc="-1" dirty="0">
              <a:solidFill>
                <a:srgbClr val="92D050"/>
              </a:solidFill>
              <a:latin typeface="Arial"/>
            </a:endParaRPr>
          </a:p>
        </p:txBody>
      </p:sp>
      <p:sp>
        <p:nvSpPr>
          <p:cNvPr id="110"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11" name="Google Shape;184;p32"/>
          <p:cNvSpPr/>
          <p:nvPr/>
        </p:nvSpPr>
        <p:spPr>
          <a:xfrm>
            <a:off x="336683" y="2761200"/>
            <a:ext cx="4866518" cy="1477328"/>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marL="285750" indent="-285750">
              <a:buFont typeface="Wingdings" panose="05000000000000000000" pitchFamily="2" charset="2"/>
              <a:buChar char="v"/>
            </a:pPr>
            <a:r>
              <a:rPr lang="en-US" sz="1600" b="1" dirty="0"/>
              <a:t>Future improvements can include:</a:t>
            </a:r>
          </a:p>
          <a:p>
            <a:pPr marL="742950" lvl="1" indent="-285750">
              <a:buFont typeface="Wingdings" panose="05000000000000000000" pitchFamily="2" charset="2"/>
              <a:buChar char="ü"/>
            </a:pPr>
            <a:r>
              <a:rPr lang="en-US" sz="1600" dirty="0"/>
              <a:t>AI integration for predictive control.</a:t>
            </a:r>
          </a:p>
          <a:p>
            <a:pPr marL="742950" lvl="1" indent="-285750">
              <a:buFont typeface="Wingdings" panose="05000000000000000000" pitchFamily="2" charset="2"/>
              <a:buChar char="ü"/>
            </a:pPr>
            <a:r>
              <a:rPr lang="en-US" sz="1600" dirty="0"/>
              <a:t>Solar energy for off-grid usage.</a:t>
            </a:r>
          </a:p>
          <a:p>
            <a:pPr marL="742950" lvl="1" indent="-285750">
              <a:buFont typeface="Wingdings" panose="05000000000000000000" pitchFamily="2" charset="2"/>
              <a:buChar char="ü"/>
            </a:pPr>
            <a:r>
              <a:rPr lang="en-US" sz="1600" dirty="0"/>
              <a:t>Cloud database for long-term data storage and analytics.</a:t>
            </a:r>
          </a:p>
          <a:p>
            <a:pPr marL="742950" lvl="1" indent="-285750">
              <a:buFont typeface="Wingdings" panose="05000000000000000000" pitchFamily="2" charset="2"/>
              <a:buChar char="ü"/>
            </a:pPr>
            <a:r>
              <a:rPr lang="en-US" sz="1600" dirty="0"/>
              <a:t>Automated fertilization based on soil quality.</a:t>
            </a:r>
          </a:p>
        </p:txBody>
      </p:sp>
      <p:sp>
        <p:nvSpPr>
          <p:cNvPr id="2" name="TextBox 1">
            <a:extLst>
              <a:ext uri="{FF2B5EF4-FFF2-40B4-BE49-F238E27FC236}">
                <a16:creationId xmlns:a16="http://schemas.microsoft.com/office/drawing/2014/main" id="{1C1B7BAF-AB86-5217-89FF-A52B70F7789F}"/>
              </a:ext>
            </a:extLst>
          </p:cNvPr>
          <p:cNvSpPr txBox="1"/>
          <p:nvPr/>
        </p:nvSpPr>
        <p:spPr>
          <a:xfrm>
            <a:off x="139884" y="841991"/>
            <a:ext cx="5260116" cy="1815882"/>
          </a:xfrm>
          <a:prstGeom prst="rect">
            <a:avLst/>
          </a:prstGeom>
          <a:noFill/>
        </p:spPr>
        <p:txBody>
          <a:bodyPr wrap="square" rtlCol="0">
            <a:spAutoFit/>
          </a:bodyPr>
          <a:lstStyle/>
          <a:p>
            <a:pPr marL="285750" indent="-285750">
              <a:buFont typeface="Wingdings" panose="05000000000000000000" pitchFamily="2" charset="2"/>
              <a:buChar char="ü"/>
            </a:pPr>
            <a:r>
              <a:rPr lang="en-US" sz="1600" dirty="0"/>
              <a:t>The IoT-Based Greenhouse System effectively automated core greenhouse operations.</a:t>
            </a:r>
          </a:p>
          <a:p>
            <a:pPr marL="285750" indent="-285750">
              <a:buFont typeface="Wingdings" panose="05000000000000000000" pitchFamily="2" charset="2"/>
              <a:buChar char="ü"/>
            </a:pPr>
            <a:r>
              <a:rPr lang="en-US" sz="1600" dirty="0"/>
              <a:t>Reduced manual work and human error significantly.</a:t>
            </a:r>
          </a:p>
          <a:p>
            <a:pPr marL="285750" indent="-285750">
              <a:buFont typeface="Wingdings" panose="05000000000000000000" pitchFamily="2" charset="2"/>
              <a:buChar char="ü"/>
            </a:pPr>
            <a:r>
              <a:rPr lang="en-US" sz="1600" dirty="0"/>
              <a:t>Enhanced water and energy efficiency using intelligent decision-making.</a:t>
            </a:r>
          </a:p>
          <a:p>
            <a:pPr marL="285750" indent="-285750">
              <a:buFont typeface="Wingdings" panose="05000000000000000000" pitchFamily="2" charset="2"/>
              <a:buChar char="ü"/>
            </a:pPr>
            <a:r>
              <a:rPr lang="en-US" sz="1600" dirty="0"/>
              <a:t>Improved plant health and provided scalable solution for modern farming.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PlaceHolder 1"/>
          <p:cNvSpPr>
            <a:spLocks noGrp="1"/>
          </p:cNvSpPr>
          <p:nvPr>
            <p:ph type="title"/>
          </p:nvPr>
        </p:nvSpPr>
        <p:spPr>
          <a:xfrm>
            <a:off x="624060" y="299040"/>
            <a:ext cx="3190680" cy="88560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5000" b="1" strike="noStrike" spc="-1" dirty="0">
                <a:solidFill>
                  <a:srgbClr val="92D050"/>
                </a:solidFill>
                <a:latin typeface="Atkinson Hyperlegible Next SemiBold"/>
                <a:ea typeface="Atkinson Hyperlegible Next SemiBold"/>
              </a:rPr>
              <a:t>Thank you!</a:t>
            </a:r>
            <a:endParaRPr lang="fr-FR" sz="5000" b="1" strike="noStrike" spc="-1" dirty="0">
              <a:solidFill>
                <a:srgbClr val="92D050"/>
              </a:solidFill>
              <a:latin typeface="Arial"/>
            </a:endParaRPr>
          </a:p>
        </p:txBody>
      </p:sp>
      <p:sp>
        <p:nvSpPr>
          <p:cNvPr id="113" name="PlaceHolder 2"/>
          <p:cNvSpPr>
            <a:spLocks noGrp="1"/>
          </p:cNvSpPr>
          <p:nvPr>
            <p:ph type="subTitle"/>
          </p:nvPr>
        </p:nvSpPr>
        <p:spPr>
          <a:xfrm>
            <a:off x="3905280" y="542880"/>
            <a:ext cx="4333680" cy="81864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1400" b="1" strike="noStrike" spc="-1">
                <a:solidFill>
                  <a:schemeClr val="dk1"/>
                </a:solidFill>
                <a:latin typeface="Albert Sans"/>
                <a:ea typeface="Albert Sans"/>
              </a:rPr>
              <a:t>Do you have any questions?</a:t>
            </a:r>
            <a:endParaRPr lang="en-US" sz="1400" b="0" strike="noStrike" spc="-1">
              <a:solidFill>
                <a:srgbClr val="FFFFFF"/>
              </a:solidFill>
              <a:latin typeface="OpenSymbol"/>
            </a:endParaRPr>
          </a:p>
        </p:txBody>
      </p:sp>
      <p:sp>
        <p:nvSpPr>
          <p:cNvPr id="114" name="Google Shape;335;p41"/>
          <p:cNvSpPr/>
          <p:nvPr/>
        </p:nvSpPr>
        <p:spPr>
          <a:xfrm>
            <a:off x="714240" y="3962520"/>
            <a:ext cx="2561760" cy="256680"/>
          </a:xfrm>
          <a:prstGeom prst="rect">
            <a:avLst/>
          </a:prstGeom>
          <a:noFill/>
          <a:ln w="0">
            <a:noFill/>
          </a:ln>
        </p:spPr>
        <p:style>
          <a:lnRef idx="0">
            <a:scrgbClr r="0" g="0" b="0"/>
          </a:lnRef>
          <a:fillRef idx="0">
            <a:scrgbClr r="0" g="0" b="0"/>
          </a:fillRef>
          <a:effectRef idx="0">
            <a:scrgbClr r="0" g="0" b="0"/>
          </a:effectRef>
          <a:fontRef idx="minor"/>
        </p:style>
        <p:txBody>
          <a:bodyPr lIns="870823080" tIns="128520" rIns="870823080" bIns="128520" anchor="t">
            <a:normAutofit fontScale="25000" lnSpcReduction="20000"/>
          </a:bodyPr>
          <a:lstStyle/>
          <a:p>
            <a:pPr defTabSz="914400">
              <a:lnSpc>
                <a:spcPct val="100000"/>
              </a:lnSpc>
              <a:tabLst>
                <a:tab pos="0" algn="l"/>
              </a:tabLst>
            </a:pPr>
            <a:r>
              <a:rPr lang="en" sz="1000" b="0" strike="noStrike" spc="-1">
                <a:solidFill>
                  <a:schemeClr val="dk1"/>
                </a:solidFill>
                <a:latin typeface="Arial"/>
              </a:rPr>
              <a:t>+91 620 421 838</a:t>
            </a:r>
            <a:endParaRPr lang="en-US" sz="1000" b="0" strike="noStrike" spc="-1">
              <a:solidFill>
                <a:srgbClr val="FFFFFF"/>
              </a:solidFill>
              <a:latin typeface="OpenSymbol"/>
            </a:endParaRPr>
          </a:p>
        </p:txBody>
      </p:sp>
      <p:sp>
        <p:nvSpPr>
          <p:cNvPr id="115" name="Google Shape;336;p41"/>
          <p:cNvSpPr/>
          <p:nvPr/>
        </p:nvSpPr>
        <p:spPr>
          <a:xfrm>
            <a:off x="714240" y="227664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r>
              <a:rPr lang="en" sz="1000" b="0" strike="noStrike" spc="-1">
                <a:solidFill>
                  <a:schemeClr val="dk1"/>
                </a:solidFill>
                <a:latin typeface="Arial"/>
              </a:rPr>
              <a:t>www.yourwebsite.com</a:t>
            </a:r>
            <a:endParaRPr lang="en-US" sz="1000" b="0" strike="noStrike" spc="-1">
              <a:solidFill>
                <a:srgbClr val="FFFFFF"/>
              </a:solidFill>
              <a:latin typeface="OpenSymbol"/>
            </a:endParaRPr>
          </a:p>
        </p:txBody>
      </p:sp>
      <p:sp>
        <p:nvSpPr>
          <p:cNvPr id="116" name="Google Shape;337;p41"/>
          <p:cNvSpPr/>
          <p:nvPr/>
        </p:nvSpPr>
        <p:spPr>
          <a:xfrm>
            <a:off x="2219400" y="229536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
        <p:nvSpPr>
          <p:cNvPr id="126" name="Google Shape;347;p41"/>
          <p:cNvSpPr/>
          <p:nvPr/>
        </p:nvSpPr>
        <p:spPr>
          <a:xfrm flipH="1">
            <a:off x="5610240" y="1359720"/>
            <a:ext cx="3532680" cy="378360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27" name="Google Shape;348;p41"/>
          <p:cNvSpPr/>
          <p:nvPr/>
        </p:nvSpPr>
        <p:spPr>
          <a:xfrm>
            <a:off x="714240" y="3333600"/>
            <a:ext cx="2742840" cy="30833640"/>
          </a:xfrm>
          <a:prstGeom prst="rect">
            <a:avLst/>
          </a:prstGeom>
          <a:noFill/>
          <a:ln w="0">
            <a:noFill/>
          </a:ln>
        </p:spPr>
        <p:style>
          <a:lnRef idx="0">
            <a:scrgbClr r="0" g="0" b="0"/>
          </a:lnRef>
          <a:fillRef idx="0">
            <a:scrgbClr r="0" g="0" b="0"/>
          </a:fillRef>
          <a:effectRef idx="0">
            <a:scrgbClr r="0" g="0" b="0"/>
          </a:effectRef>
          <a:fontRef idx="minor"/>
        </p:style>
        <p:txBody>
          <a:bodyPr lIns="870823080" tIns="7708680" rIns="870823080" bIns="7708680" anchor="t">
            <a:spAutoFit/>
          </a:bodyPr>
          <a:lstStyle/>
          <a:p>
            <a:pPr defTabSz="914400">
              <a:lnSpc>
                <a:spcPct val="100000"/>
              </a:lnSpc>
              <a:spcBef>
                <a:spcPts val="300"/>
              </a:spcBef>
              <a:tabLst>
                <a:tab pos="0" algn="l"/>
              </a:tabLst>
            </a:pPr>
            <a:r>
              <a:rPr lang="en" sz="1000" b="1" strike="noStrike" spc="-1">
                <a:solidFill>
                  <a:schemeClr val="dk1"/>
                </a:solidFill>
                <a:latin typeface="Arial"/>
              </a:rPr>
              <a:t>CREDITS:</a:t>
            </a:r>
            <a:r>
              <a:rPr lang="en" sz="1000" b="0" strike="noStrike" spc="-1">
                <a:solidFill>
                  <a:schemeClr val="dk1"/>
                </a:solidFill>
                <a:latin typeface="Arial"/>
              </a:rPr>
              <a:t> This presentation template was created by </a:t>
            </a:r>
            <a:r>
              <a:rPr lang="en" sz="1000" b="1" u="sng" strike="noStrike" spc="-1">
                <a:solidFill>
                  <a:schemeClr val="dk1"/>
                </a:solidFill>
                <a:uFillTx/>
                <a:latin typeface="Arial"/>
                <a:hlinkClick r:id="rId3"/>
              </a:rPr>
              <a:t>Slidesgo</a:t>
            </a:r>
            <a:r>
              <a:rPr lang="en" sz="1000" b="0" strike="noStrike" spc="-1">
                <a:solidFill>
                  <a:schemeClr val="dk1"/>
                </a:solidFill>
                <a:latin typeface="Arial"/>
              </a:rPr>
              <a:t>, and includes icons, infographics &amp; images by </a:t>
            </a:r>
            <a:r>
              <a:rPr lang="en" sz="1000" b="1" u="sng" strike="noStrike" spc="-1">
                <a:solidFill>
                  <a:schemeClr val="dk1"/>
                </a:solidFill>
                <a:uFillTx/>
                <a:latin typeface="Arial"/>
                <a:hlinkClick r:id="rId4"/>
              </a:rPr>
              <a:t>Freepik</a:t>
            </a:r>
            <a:r>
              <a:rPr lang="en" sz="1000" b="0" u="sng" strike="noStrike" spc="-1">
                <a:solidFill>
                  <a:schemeClr val="dk1"/>
                </a:solidFill>
                <a:uFillTx/>
                <a:latin typeface="Arial"/>
              </a:rPr>
              <a:t> </a:t>
            </a:r>
            <a:endParaRPr lang="en-US" sz="1000" b="0" strike="noStrike" spc="-1">
              <a:solidFill>
                <a:srgbClr val="FFFFFF"/>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1" spc="-1" dirty="0">
                <a:solidFill>
                  <a:srgbClr val="92D050"/>
                </a:solidFill>
                <a:latin typeface="Atkinson Hyperlegible Next SemiBold"/>
              </a:rPr>
              <a:t>Content</a:t>
            </a:r>
            <a:endParaRPr lang="fr-FR" sz="2600" b="1" strike="noStrike" spc="-1" dirty="0">
              <a:solidFill>
                <a:srgbClr val="92D050"/>
              </a:solidFill>
              <a:latin typeface="Arial"/>
            </a:endParaRPr>
          </a:p>
        </p:txBody>
      </p:sp>
      <p:sp>
        <p:nvSpPr>
          <p:cNvPr id="2" name="TextBox 1">
            <a:extLst>
              <a:ext uri="{FF2B5EF4-FFF2-40B4-BE49-F238E27FC236}">
                <a16:creationId xmlns:a16="http://schemas.microsoft.com/office/drawing/2014/main" id="{0484652F-C6A1-B296-3CC9-D3336F55037F}"/>
              </a:ext>
            </a:extLst>
          </p:cNvPr>
          <p:cNvSpPr txBox="1"/>
          <p:nvPr/>
        </p:nvSpPr>
        <p:spPr>
          <a:xfrm>
            <a:off x="723960" y="976539"/>
            <a:ext cx="5545873" cy="2862322"/>
          </a:xfrm>
          <a:prstGeom prst="rect">
            <a:avLst/>
          </a:prstGeom>
          <a:noFill/>
        </p:spPr>
        <p:txBody>
          <a:bodyPr wrap="square" rtlCol="0">
            <a:spAutoFit/>
          </a:bodyPr>
          <a:lstStyle/>
          <a:p>
            <a:pPr marL="342900" indent="-342900">
              <a:buFont typeface="+mj-lt"/>
              <a:buAutoNum type="arabicPeriod"/>
            </a:pPr>
            <a:r>
              <a:rPr lang="en-US" dirty="0"/>
              <a:t>Introduction</a:t>
            </a:r>
          </a:p>
          <a:p>
            <a:pPr marL="342900" indent="-342900">
              <a:buFont typeface="+mj-lt"/>
              <a:buAutoNum type="arabicPeriod"/>
            </a:pPr>
            <a:r>
              <a:rPr lang="en-US" dirty="0"/>
              <a:t>Problem Statement</a:t>
            </a:r>
          </a:p>
          <a:p>
            <a:pPr marL="342900" indent="-342900">
              <a:buFont typeface="+mj-lt"/>
              <a:buAutoNum type="arabicPeriod"/>
            </a:pPr>
            <a:r>
              <a:rPr lang="en-US" dirty="0"/>
              <a:t>Problem Statement  Solution</a:t>
            </a:r>
          </a:p>
          <a:p>
            <a:pPr marL="342900" indent="-342900">
              <a:buFont typeface="+mj-lt"/>
              <a:buAutoNum type="arabicPeriod"/>
            </a:pPr>
            <a:r>
              <a:rPr lang="en-US" dirty="0"/>
              <a:t>Components</a:t>
            </a:r>
          </a:p>
          <a:p>
            <a:pPr marL="342900" indent="-342900">
              <a:buFont typeface="+mj-lt"/>
              <a:buAutoNum type="arabicPeriod"/>
            </a:pPr>
            <a:r>
              <a:rPr lang="en-US" dirty="0"/>
              <a:t>Circuit Diagram</a:t>
            </a:r>
          </a:p>
          <a:p>
            <a:pPr marL="342900" indent="-342900">
              <a:buFont typeface="+mj-lt"/>
              <a:buAutoNum type="arabicPeriod"/>
            </a:pPr>
            <a:r>
              <a:rPr lang="en-US" dirty="0"/>
              <a:t>Project Dashboard</a:t>
            </a:r>
          </a:p>
          <a:p>
            <a:pPr marL="342900" indent="-342900">
              <a:buFont typeface="+mj-lt"/>
              <a:buAutoNum type="arabicPeriod"/>
            </a:pPr>
            <a:r>
              <a:rPr lang="en-US" dirty="0"/>
              <a:t>Software &amp; Tools</a:t>
            </a:r>
          </a:p>
          <a:p>
            <a:pPr marL="342900" indent="-342900">
              <a:buFont typeface="+mj-lt"/>
              <a:buAutoNum type="arabicPeriod"/>
            </a:pPr>
            <a:r>
              <a:rPr lang="en-US" dirty="0"/>
              <a:t>Project Model</a:t>
            </a:r>
          </a:p>
          <a:p>
            <a:pPr marL="342900" indent="-342900">
              <a:buFont typeface="+mj-lt"/>
              <a:buAutoNum type="arabicPeriod"/>
            </a:pPr>
            <a:r>
              <a:rPr lang="en-US" dirty="0"/>
              <a:t>Model Output</a:t>
            </a:r>
          </a:p>
          <a:p>
            <a:pPr marL="342900" indent="-342900">
              <a:buFont typeface="+mj-lt"/>
              <a:buAutoNum type="arabicPeriod"/>
            </a:pPr>
            <a:r>
              <a:rPr lang="en-US" dirty="0"/>
              <a:t>Conclusion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Google Shape;165;p30"/>
          <p:cNvSpPr/>
          <p:nvPr/>
        </p:nvSpPr>
        <p:spPr>
          <a:xfrm flipH="1">
            <a:off x="0" y="0"/>
            <a:ext cx="342792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79" name="PlaceHolder 1"/>
          <p:cNvSpPr>
            <a:spLocks noGrp="1"/>
          </p:cNvSpPr>
          <p:nvPr>
            <p:ph type="title"/>
          </p:nvPr>
        </p:nvSpPr>
        <p:spPr>
          <a:xfrm>
            <a:off x="2800440" y="270664"/>
            <a:ext cx="3857400" cy="1514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fr-FR" sz="4000" b="1" strike="noStrike" spc="-1" dirty="0">
                <a:solidFill>
                  <a:srgbClr val="92D050"/>
                </a:solidFill>
                <a:latin typeface="Arial"/>
              </a:rPr>
              <a:t>Introduction</a:t>
            </a:r>
          </a:p>
        </p:txBody>
      </p:sp>
      <p:sp>
        <p:nvSpPr>
          <p:cNvPr id="81"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82"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 name="TextBox 1">
            <a:extLst>
              <a:ext uri="{FF2B5EF4-FFF2-40B4-BE49-F238E27FC236}">
                <a16:creationId xmlns:a16="http://schemas.microsoft.com/office/drawing/2014/main" id="{0F1412F4-A863-0C6C-F431-87398FF8D6B8}"/>
              </a:ext>
            </a:extLst>
          </p:cNvPr>
          <p:cNvSpPr txBox="1"/>
          <p:nvPr/>
        </p:nvSpPr>
        <p:spPr>
          <a:xfrm>
            <a:off x="3569368" y="999994"/>
            <a:ext cx="5574632" cy="1569660"/>
          </a:xfrm>
          <a:prstGeom prst="rect">
            <a:avLst/>
          </a:prstGeom>
          <a:noFill/>
        </p:spPr>
        <p:txBody>
          <a:bodyPr wrap="square" rtlCol="0">
            <a:spAutoFit/>
          </a:bodyPr>
          <a:lstStyle/>
          <a:p>
            <a:pPr algn="just"/>
            <a:r>
              <a:rPr lang="en-US" sz="1600" dirty="0"/>
              <a:t>Greenhouses provide controlled environments to grow plants, but traditional methods require constant human attention. Improper irrigation, inconsistent temperature, and poor air quality often lead to unhealthy crops and resource wastage. With the rise of IoT, we can automate these processes to maintain ideal conditions around the clock.</a:t>
            </a:r>
          </a:p>
        </p:txBody>
      </p:sp>
      <p:sp>
        <p:nvSpPr>
          <p:cNvPr id="3" name="TextBox 2">
            <a:extLst>
              <a:ext uri="{FF2B5EF4-FFF2-40B4-BE49-F238E27FC236}">
                <a16:creationId xmlns:a16="http://schemas.microsoft.com/office/drawing/2014/main" id="{1F2B6CE0-3FF6-C298-C62A-6B95130389BE}"/>
              </a:ext>
            </a:extLst>
          </p:cNvPr>
          <p:cNvSpPr txBox="1"/>
          <p:nvPr/>
        </p:nvSpPr>
        <p:spPr>
          <a:xfrm>
            <a:off x="3569368" y="2786536"/>
            <a:ext cx="6423660" cy="1600438"/>
          </a:xfrm>
          <a:prstGeom prst="rect">
            <a:avLst/>
          </a:prstGeom>
          <a:noFill/>
        </p:spPr>
        <p:txBody>
          <a:bodyPr wrap="square" rtlCol="0">
            <a:spAutoFit/>
          </a:bodyPr>
          <a:lstStyle/>
          <a:p>
            <a:pPr>
              <a:buNone/>
            </a:pPr>
            <a:r>
              <a:rPr lang="en-US" sz="1600" b="1" dirty="0">
                <a:solidFill>
                  <a:srgbClr val="92D050"/>
                </a:solidFill>
              </a:rPr>
              <a:t>Why IoT in Greenhouses?</a:t>
            </a:r>
            <a:endParaRPr lang="en-US" sz="1600" dirty="0">
              <a:solidFill>
                <a:srgbClr val="92D050"/>
              </a:solidFill>
            </a:endParaRPr>
          </a:p>
          <a:p>
            <a:pPr marL="285750" indent="-285750">
              <a:buFont typeface="Wingdings" panose="05000000000000000000" pitchFamily="2" charset="2"/>
              <a:buChar char="ü"/>
            </a:pPr>
            <a:r>
              <a:rPr lang="en-US" sz="1600" dirty="0"/>
              <a:t>Real-time monitoring and control</a:t>
            </a:r>
          </a:p>
          <a:p>
            <a:pPr marL="285750" indent="-285750">
              <a:buFont typeface="Wingdings" panose="05000000000000000000" pitchFamily="2" charset="2"/>
              <a:buChar char="ü"/>
            </a:pPr>
            <a:r>
              <a:rPr lang="en-US" sz="1600" dirty="0"/>
              <a:t>Reduces human labor</a:t>
            </a:r>
          </a:p>
          <a:p>
            <a:pPr marL="285750" indent="-285750">
              <a:buFont typeface="Wingdings" panose="05000000000000000000" pitchFamily="2" charset="2"/>
              <a:buChar char="ü"/>
            </a:pPr>
            <a:r>
              <a:rPr lang="en-US" sz="1600" dirty="0"/>
              <a:t>Increases crop yield and efficiency</a:t>
            </a:r>
          </a:p>
          <a:p>
            <a:pPr marL="285750" indent="-285750">
              <a:buFont typeface="Wingdings" panose="05000000000000000000" pitchFamily="2" charset="2"/>
              <a:buChar char="ü"/>
            </a:pPr>
            <a:r>
              <a:rPr lang="en-US" sz="1600" dirty="0"/>
              <a:t>Enables remote access via dashboards or mobile apps</a:t>
            </a: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2" name="TextBox 1">
            <a:extLst>
              <a:ext uri="{FF2B5EF4-FFF2-40B4-BE49-F238E27FC236}">
                <a16:creationId xmlns:a16="http://schemas.microsoft.com/office/drawing/2014/main" id="{EC48D225-C44D-A51A-570D-DD15052E3CB9}"/>
              </a:ext>
            </a:extLst>
          </p:cNvPr>
          <p:cNvSpPr txBox="1"/>
          <p:nvPr/>
        </p:nvSpPr>
        <p:spPr>
          <a:xfrm>
            <a:off x="128053" y="297437"/>
            <a:ext cx="5029200" cy="707886"/>
          </a:xfrm>
          <a:prstGeom prst="rect">
            <a:avLst/>
          </a:prstGeom>
          <a:noFill/>
        </p:spPr>
        <p:txBody>
          <a:bodyPr wrap="square" rtlCol="0">
            <a:spAutoFit/>
          </a:bodyPr>
          <a:lstStyle/>
          <a:p>
            <a:r>
              <a:rPr lang="en-US" sz="4000" b="1" dirty="0">
                <a:solidFill>
                  <a:srgbClr val="92D050"/>
                </a:solidFill>
              </a:rPr>
              <a:t>Problem Statement</a:t>
            </a:r>
          </a:p>
        </p:txBody>
      </p:sp>
      <p:sp>
        <p:nvSpPr>
          <p:cNvPr id="3" name="TextBox 2">
            <a:extLst>
              <a:ext uri="{FF2B5EF4-FFF2-40B4-BE49-F238E27FC236}">
                <a16:creationId xmlns:a16="http://schemas.microsoft.com/office/drawing/2014/main" id="{3C6700CD-3D99-83DB-428E-79A3ADC4C95B}"/>
              </a:ext>
            </a:extLst>
          </p:cNvPr>
          <p:cNvSpPr txBox="1"/>
          <p:nvPr/>
        </p:nvSpPr>
        <p:spPr>
          <a:xfrm>
            <a:off x="68580" y="828617"/>
            <a:ext cx="5331420" cy="3877985"/>
          </a:xfrm>
          <a:prstGeom prst="rect">
            <a:avLst/>
          </a:prstGeom>
          <a:noFill/>
        </p:spPr>
        <p:txBody>
          <a:bodyPr wrap="square" rtlCol="0">
            <a:spAutoFit/>
          </a:bodyPr>
          <a:lstStyle/>
          <a:p>
            <a:pPr>
              <a:buNone/>
            </a:pPr>
            <a:endParaRPr lang="en-US" dirty="0"/>
          </a:p>
          <a:p>
            <a:pPr marL="285750" indent="-285750">
              <a:buFont typeface="Wingdings" panose="05000000000000000000" pitchFamily="2" charset="2"/>
              <a:buChar char="ü"/>
            </a:pPr>
            <a:r>
              <a:rPr lang="en-US" sz="1600" b="1" dirty="0"/>
              <a:t>Manual Monitoring:</a:t>
            </a:r>
            <a:r>
              <a:rPr lang="en-US" sz="1600" dirty="0"/>
              <a:t> Requires regular human intervention for temperature, soil moisture, and humidity checks.</a:t>
            </a:r>
          </a:p>
          <a:p>
            <a:pPr marL="285750" indent="-285750">
              <a:buFont typeface="Wingdings" panose="05000000000000000000" pitchFamily="2" charset="2"/>
              <a:buChar char="ü"/>
            </a:pPr>
            <a:endParaRPr lang="en-US" sz="1600" dirty="0"/>
          </a:p>
          <a:p>
            <a:pPr marL="285750" indent="-285750">
              <a:buFont typeface="Wingdings" panose="05000000000000000000" pitchFamily="2" charset="2"/>
              <a:buChar char="ü"/>
            </a:pPr>
            <a:r>
              <a:rPr lang="en-US" sz="1600" b="1" dirty="0"/>
              <a:t>Resource Wastage:</a:t>
            </a:r>
            <a:r>
              <a:rPr lang="en-US" sz="1600" dirty="0"/>
              <a:t> Overwatering or under-watering due to lack of precise data leads to water and energy wastage.</a:t>
            </a:r>
          </a:p>
          <a:p>
            <a:pPr marL="285750" indent="-285750">
              <a:buFont typeface="Wingdings" panose="05000000000000000000" pitchFamily="2" charset="2"/>
              <a:buChar char="ü"/>
            </a:pPr>
            <a:endParaRPr lang="en-US" sz="1600" dirty="0"/>
          </a:p>
          <a:p>
            <a:pPr marL="285750" indent="-285750">
              <a:buFont typeface="Wingdings" panose="05000000000000000000" pitchFamily="2" charset="2"/>
              <a:buChar char="ü"/>
            </a:pPr>
            <a:r>
              <a:rPr lang="en-US" sz="1600" b="1" dirty="0"/>
              <a:t>Poor Air Management:</a:t>
            </a:r>
            <a:r>
              <a:rPr lang="en-US" sz="1600" dirty="0"/>
              <a:t> Unchecked CO₂ levels or humidity affect plant growth.</a:t>
            </a:r>
          </a:p>
          <a:p>
            <a:pPr marL="285750" indent="-285750">
              <a:buFont typeface="Wingdings" panose="05000000000000000000" pitchFamily="2" charset="2"/>
              <a:buChar char="ü"/>
            </a:pPr>
            <a:endParaRPr lang="en-US" sz="1600" dirty="0"/>
          </a:p>
          <a:p>
            <a:pPr marL="285750" indent="-285750">
              <a:buFont typeface="Wingdings" panose="05000000000000000000" pitchFamily="2" charset="2"/>
              <a:buChar char="ü"/>
            </a:pPr>
            <a:r>
              <a:rPr lang="en-US" sz="1600" b="1" dirty="0"/>
              <a:t>Lack of Data Logging:</a:t>
            </a:r>
            <a:r>
              <a:rPr lang="en-US" sz="1600" dirty="0"/>
              <a:t> No historical data to track plant growth patterns or make improvements</a:t>
            </a:r>
            <a:r>
              <a:rPr lang="en-US" dirty="0"/>
              <a:t>.</a:t>
            </a: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Google Shape;165;p30"/>
          <p:cNvSpPr/>
          <p:nvPr/>
        </p:nvSpPr>
        <p:spPr>
          <a:xfrm flipH="1">
            <a:off x="0" y="0"/>
            <a:ext cx="342792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96"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97"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 name="TextBox 1">
            <a:extLst>
              <a:ext uri="{FF2B5EF4-FFF2-40B4-BE49-F238E27FC236}">
                <a16:creationId xmlns:a16="http://schemas.microsoft.com/office/drawing/2014/main" id="{E5915DD2-8E6E-1D4B-0F61-60098181B665}"/>
              </a:ext>
            </a:extLst>
          </p:cNvPr>
          <p:cNvSpPr txBox="1"/>
          <p:nvPr/>
        </p:nvSpPr>
        <p:spPr>
          <a:xfrm>
            <a:off x="3415689" y="234547"/>
            <a:ext cx="6607098" cy="1323439"/>
          </a:xfrm>
          <a:prstGeom prst="rect">
            <a:avLst/>
          </a:prstGeom>
          <a:noFill/>
        </p:spPr>
        <p:txBody>
          <a:bodyPr wrap="square" rtlCol="0">
            <a:spAutoFit/>
          </a:bodyPr>
          <a:lstStyle/>
          <a:p>
            <a:r>
              <a:rPr lang="en-US" sz="4000" b="1" dirty="0">
                <a:solidFill>
                  <a:srgbClr val="92D050"/>
                </a:solidFill>
              </a:rPr>
              <a:t>Problem Statement Solution</a:t>
            </a:r>
          </a:p>
        </p:txBody>
      </p:sp>
      <p:sp>
        <p:nvSpPr>
          <p:cNvPr id="3" name="TextBox 2">
            <a:extLst>
              <a:ext uri="{FF2B5EF4-FFF2-40B4-BE49-F238E27FC236}">
                <a16:creationId xmlns:a16="http://schemas.microsoft.com/office/drawing/2014/main" id="{437271FF-B4E7-E404-D507-D710CC82DA08}"/>
              </a:ext>
            </a:extLst>
          </p:cNvPr>
          <p:cNvSpPr txBox="1"/>
          <p:nvPr/>
        </p:nvSpPr>
        <p:spPr>
          <a:xfrm>
            <a:off x="3641643" y="1224787"/>
            <a:ext cx="4274820" cy="369332"/>
          </a:xfrm>
          <a:prstGeom prst="rect">
            <a:avLst/>
          </a:prstGeom>
          <a:noFill/>
        </p:spPr>
        <p:txBody>
          <a:bodyPr wrap="square" rtlCol="0">
            <a:spAutoFit/>
          </a:bodyPr>
          <a:lstStyle/>
          <a:p>
            <a:r>
              <a:rPr lang="en-US" dirty="0"/>
              <a:t>  </a:t>
            </a:r>
          </a:p>
        </p:txBody>
      </p:sp>
      <p:sp>
        <p:nvSpPr>
          <p:cNvPr id="7" name="TextBox 6">
            <a:extLst>
              <a:ext uri="{FF2B5EF4-FFF2-40B4-BE49-F238E27FC236}">
                <a16:creationId xmlns:a16="http://schemas.microsoft.com/office/drawing/2014/main" id="{7A0994F1-BE3A-EB1D-5D22-D7A808272C25}"/>
              </a:ext>
            </a:extLst>
          </p:cNvPr>
          <p:cNvSpPr txBox="1"/>
          <p:nvPr/>
        </p:nvSpPr>
        <p:spPr>
          <a:xfrm>
            <a:off x="3530546" y="1535930"/>
            <a:ext cx="5613454" cy="3416320"/>
          </a:xfrm>
          <a:prstGeom prst="rect">
            <a:avLst/>
          </a:prstGeom>
          <a:noFill/>
        </p:spPr>
        <p:txBody>
          <a:bodyPr wrap="square" rtlCol="0">
            <a:spAutoFit/>
          </a:bodyPr>
          <a:lstStyle/>
          <a:p>
            <a:pPr marL="285750" indent="-285750">
              <a:buFont typeface="Wingdings" panose="05000000000000000000" pitchFamily="2" charset="2"/>
              <a:buChar char="ü"/>
            </a:pPr>
            <a:r>
              <a:rPr lang="en-US" dirty="0"/>
              <a:t>ESP32-based system connected with various sensors to detect temperature, humidity, soil moisture, light intensity, and air quality.</a:t>
            </a:r>
          </a:p>
          <a:p>
            <a:pPr marL="285750" indent="-285750">
              <a:buFont typeface="Wingdings" panose="05000000000000000000" pitchFamily="2" charset="2"/>
              <a:buChar char="ü"/>
            </a:pPr>
            <a:r>
              <a:rPr lang="en-US" dirty="0"/>
              <a:t>Real-time data processing to activate actuators like water pump, fan, and lights automatically.</a:t>
            </a:r>
          </a:p>
          <a:p>
            <a:pPr marL="285750" indent="-285750">
              <a:buFont typeface="Wingdings" panose="05000000000000000000" pitchFamily="2" charset="2"/>
              <a:buChar char="ü"/>
            </a:pPr>
            <a:r>
              <a:rPr lang="en-US" dirty="0"/>
              <a:t>Mobile/Web dashboard for live monitoring and manual control.</a:t>
            </a:r>
          </a:p>
          <a:p>
            <a:pPr marL="285750" indent="-285750">
              <a:buFont typeface="Wingdings" panose="05000000000000000000" pitchFamily="2" charset="2"/>
              <a:buChar char="ü"/>
            </a:pPr>
            <a:r>
              <a:rPr lang="en-US" dirty="0"/>
              <a:t>Alerts/Notifications for critical environmental changes.</a:t>
            </a:r>
          </a:p>
          <a:p>
            <a:pPr marL="285750" indent="-285750">
              <a:buFont typeface="Wingdings" panose="05000000000000000000" pitchFamily="2" charset="2"/>
              <a:buChar char="ü"/>
            </a:pPr>
            <a:r>
              <a:rPr lang="en-US" dirty="0"/>
              <a:t>Energy efficiency through intelligent decision-making.</a:t>
            </a: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A5D95A-D1F1-EFBC-0111-B0D79D4FFD4C}"/>
              </a:ext>
            </a:extLst>
          </p:cNvPr>
          <p:cNvSpPr txBox="1"/>
          <p:nvPr/>
        </p:nvSpPr>
        <p:spPr>
          <a:xfrm>
            <a:off x="292161" y="279709"/>
            <a:ext cx="6056599" cy="707886"/>
          </a:xfrm>
          <a:prstGeom prst="rect">
            <a:avLst/>
          </a:prstGeom>
          <a:noFill/>
        </p:spPr>
        <p:txBody>
          <a:bodyPr wrap="square" rtlCol="0">
            <a:spAutoFit/>
          </a:bodyPr>
          <a:lstStyle/>
          <a:p>
            <a:r>
              <a:rPr lang="en-US" sz="4000" b="1" dirty="0">
                <a:solidFill>
                  <a:srgbClr val="92D050"/>
                </a:solidFill>
              </a:rPr>
              <a:t>Components</a:t>
            </a:r>
          </a:p>
        </p:txBody>
      </p:sp>
      <p:sp>
        <p:nvSpPr>
          <p:cNvPr id="4" name="TextBox 3">
            <a:extLst>
              <a:ext uri="{FF2B5EF4-FFF2-40B4-BE49-F238E27FC236}">
                <a16:creationId xmlns:a16="http://schemas.microsoft.com/office/drawing/2014/main" id="{407EFA6C-5DDF-2F6A-2A56-8706496A7A90}"/>
              </a:ext>
            </a:extLst>
          </p:cNvPr>
          <p:cNvSpPr txBox="1"/>
          <p:nvPr/>
        </p:nvSpPr>
        <p:spPr>
          <a:xfrm>
            <a:off x="0" y="864632"/>
            <a:ext cx="8253046" cy="3754874"/>
          </a:xfrm>
          <a:prstGeom prst="rect">
            <a:avLst/>
          </a:prstGeom>
          <a:noFill/>
        </p:spPr>
        <p:txBody>
          <a:bodyPr wrap="square" rtlCol="0">
            <a:spAutoFit/>
          </a:bodyPr>
          <a:lstStyle/>
          <a:p>
            <a:pPr marL="495300" indent="-342900" algn="just">
              <a:buFont typeface="Wingdings" panose="05000000000000000000" pitchFamily="2" charset="2"/>
              <a:buChar char="v"/>
            </a:pPr>
            <a:r>
              <a:rPr lang="en-US" sz="2000" dirty="0"/>
              <a:t>Microcontroller:</a:t>
            </a:r>
            <a:endParaRPr lang="en-US" sz="1800" dirty="0"/>
          </a:p>
          <a:p>
            <a:pPr marL="152400" indent="0" algn="just"/>
            <a:r>
              <a:rPr lang="en-US" dirty="0"/>
              <a:t>     </a:t>
            </a:r>
            <a:r>
              <a:rPr lang="en-US" sz="1800" dirty="0"/>
              <a:t>ESP32- The core of the system, handling sensor data and automation.</a:t>
            </a:r>
          </a:p>
          <a:p>
            <a:pPr marL="495300" indent="-342900" algn="just">
              <a:buFont typeface="Wingdings" panose="05000000000000000000" pitchFamily="2" charset="2"/>
              <a:buChar char="v"/>
            </a:pPr>
            <a:r>
              <a:rPr lang="en-US" sz="2000" dirty="0"/>
              <a:t>Sensors:</a:t>
            </a:r>
            <a:endParaRPr lang="en-US" sz="1800" dirty="0"/>
          </a:p>
          <a:p>
            <a:pPr lvl="1" algn="just">
              <a:buFont typeface="+mj-lt"/>
              <a:buAutoNum type="arabicPeriod"/>
            </a:pPr>
            <a:r>
              <a:rPr lang="en-US" dirty="0"/>
              <a:t> Rain Drop Sensor – Detects rainfall to adjust watering schedules.</a:t>
            </a:r>
          </a:p>
          <a:p>
            <a:pPr lvl="1" algn="just">
              <a:buFont typeface="+mj-lt"/>
              <a:buAutoNum type="arabicPeriod"/>
            </a:pPr>
            <a:r>
              <a:rPr lang="en-US" dirty="0"/>
              <a:t> Water Sensor – Measures water levels to prevent over/underwatering.</a:t>
            </a:r>
          </a:p>
          <a:p>
            <a:pPr lvl="1" algn="just">
              <a:buFont typeface="+mj-lt"/>
              <a:buAutoNum type="arabicPeriod"/>
            </a:pPr>
            <a:r>
              <a:rPr lang="en-US" dirty="0"/>
              <a:t> MQ-135 (Air Quality Sensor) – Monitors air pollution and CO₂ levels.</a:t>
            </a:r>
          </a:p>
          <a:p>
            <a:pPr lvl="1" algn="just">
              <a:buFont typeface="+mj-lt"/>
              <a:buAutoNum type="arabicPeriod"/>
            </a:pPr>
            <a:r>
              <a:rPr lang="en-US" dirty="0"/>
              <a:t> LDR Sensor (Light Dependent Resistor) – Detects light intensity for automated lighting control.</a:t>
            </a:r>
          </a:p>
          <a:p>
            <a:pPr lvl="1" algn="just">
              <a:buFont typeface="+mj-lt"/>
              <a:buAutoNum type="arabicPeriod"/>
            </a:pPr>
            <a:r>
              <a:rPr lang="en-US" dirty="0"/>
              <a:t> Soil Moisture Sensor – Measures soil moisture levels for irrigation automation.</a:t>
            </a:r>
          </a:p>
          <a:p>
            <a:pPr lvl="1" algn="just">
              <a:buFont typeface="+mj-lt"/>
              <a:buAutoNum type="arabicPeriod"/>
            </a:pPr>
            <a:r>
              <a:rPr lang="en-US" dirty="0"/>
              <a:t> DHT22 (Temperature &amp; Humidity Sensor) – Monitors greenhouse temperature and humidity.</a:t>
            </a: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FBA4F1-B713-3EC1-E648-D2ED9355EBF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04B19EC-7067-5EE6-EDFD-66B48DB4BF98}"/>
              </a:ext>
            </a:extLst>
          </p:cNvPr>
          <p:cNvSpPr txBox="1"/>
          <p:nvPr/>
        </p:nvSpPr>
        <p:spPr>
          <a:xfrm>
            <a:off x="413069" y="194365"/>
            <a:ext cx="6056599" cy="707886"/>
          </a:xfrm>
          <a:prstGeom prst="rect">
            <a:avLst/>
          </a:prstGeom>
          <a:noFill/>
        </p:spPr>
        <p:txBody>
          <a:bodyPr wrap="square" rtlCol="0">
            <a:spAutoFit/>
          </a:bodyPr>
          <a:lstStyle/>
          <a:p>
            <a:r>
              <a:rPr lang="en-US" sz="4000" b="1" dirty="0">
                <a:solidFill>
                  <a:srgbClr val="92D050"/>
                </a:solidFill>
              </a:rPr>
              <a:t>Components</a:t>
            </a:r>
          </a:p>
        </p:txBody>
      </p:sp>
      <p:pic>
        <p:nvPicPr>
          <p:cNvPr id="5122" name="Picture 2" descr="SquadPixel Esp-32 Wifi, Bluetooth, Dual Core Chip Development Board  (ESP-WROOM-32) : Amazon.in: Computers &amp; Accessories">
            <a:extLst>
              <a:ext uri="{FF2B5EF4-FFF2-40B4-BE49-F238E27FC236}">
                <a16:creationId xmlns:a16="http://schemas.microsoft.com/office/drawing/2014/main" id="{56630F2B-A496-0CF6-1979-1D563F88BF0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3069" y="1089660"/>
            <a:ext cx="2185352" cy="165859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Buy Raindrops Detection Sensor Module Online at Robu.in">
            <a:extLst>
              <a:ext uri="{FF2B5EF4-FFF2-40B4-BE49-F238E27FC236}">
                <a16:creationId xmlns:a16="http://schemas.microsoft.com/office/drawing/2014/main" id="{3978C551-1DBB-D978-5A19-8EB8FC605D5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16530" y="1089660"/>
            <a:ext cx="1658595" cy="1658595"/>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Robodo SEN18 Water Level Sensor Depth of Detection Water Sensor for Arduino  : Amazon.in: Industrial &amp; Scientific">
            <a:extLst>
              <a:ext uri="{FF2B5EF4-FFF2-40B4-BE49-F238E27FC236}">
                <a16:creationId xmlns:a16="http://schemas.microsoft.com/office/drawing/2014/main" id="{8D2E6830-589C-664C-485C-8B8AC80A5FE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493234" y="1089659"/>
            <a:ext cx="2185352" cy="1658595"/>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MQ135 air quality sensor module">
            <a:extLst>
              <a:ext uri="{FF2B5EF4-FFF2-40B4-BE49-F238E27FC236}">
                <a16:creationId xmlns:a16="http://schemas.microsoft.com/office/drawing/2014/main" id="{491D75E3-3C7D-2A37-455C-4D2EC14E143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796695" y="1089658"/>
            <a:ext cx="1658595" cy="1658595"/>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Fotek CDR-30X Photo Sensor at ₹ 1450/piece in New Delhi | ID: 26587030673">
            <a:extLst>
              <a:ext uri="{FF2B5EF4-FFF2-40B4-BE49-F238E27FC236}">
                <a16:creationId xmlns:a16="http://schemas.microsoft.com/office/drawing/2014/main" id="{5916CCF8-2263-710C-E45A-2EF30552C15C}"/>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13069" y="3135434"/>
            <a:ext cx="3239576" cy="1658595"/>
          </a:xfrm>
          <a:prstGeom prst="rect">
            <a:avLst/>
          </a:prstGeom>
          <a:noFill/>
          <a:extLst>
            <a:ext uri="{909E8E84-426E-40DD-AFC4-6F175D3DCCD1}">
              <a14:hiddenFill xmlns:a14="http://schemas.microsoft.com/office/drawing/2010/main">
                <a:solidFill>
                  <a:srgbClr val="FFFFFF"/>
                </a:solidFill>
              </a14:hiddenFill>
            </a:ext>
          </a:extLst>
        </p:spPr>
      </p:pic>
      <p:pic>
        <p:nvPicPr>
          <p:cNvPr id="5132" name="Picture 12" descr="xcluma Soil Moisture Meter Soil Humidity Sensor Water Sensor UNO Respberry  : Amazon.in: Industrial &amp; Scientific">
            <a:extLst>
              <a:ext uri="{FF2B5EF4-FFF2-40B4-BE49-F238E27FC236}">
                <a16:creationId xmlns:a16="http://schemas.microsoft.com/office/drawing/2014/main" id="{0E072F6B-772F-78D1-4BF2-84E8B1972A43}"/>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213762" y="3135434"/>
            <a:ext cx="1658595" cy="1658595"/>
          </a:xfrm>
          <a:prstGeom prst="rect">
            <a:avLst/>
          </a:prstGeom>
          <a:noFill/>
          <a:extLst>
            <a:ext uri="{909E8E84-426E-40DD-AFC4-6F175D3DCCD1}">
              <a14:hiddenFill xmlns:a14="http://schemas.microsoft.com/office/drawing/2010/main">
                <a:solidFill>
                  <a:srgbClr val="FFFFFF"/>
                </a:solidFill>
              </a14:hiddenFill>
            </a:ext>
          </a:extLst>
        </p:spPr>
      </p:pic>
      <p:pic>
        <p:nvPicPr>
          <p:cNvPr id="5134" name="Picture 14" descr="Buy DHT22 Digital Temperature and Humidity Sensor Module In India">
            <a:extLst>
              <a:ext uri="{FF2B5EF4-FFF2-40B4-BE49-F238E27FC236}">
                <a16:creationId xmlns:a16="http://schemas.microsoft.com/office/drawing/2014/main" id="{5D1C619B-2232-2FDB-9AD0-2D8FEA2C334E}"/>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636674" y="3135434"/>
            <a:ext cx="1658595" cy="165859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65CF4FC-1C6A-3EBD-7812-E1D802704B83}"/>
              </a:ext>
            </a:extLst>
          </p:cNvPr>
          <p:cNvSpPr txBox="1"/>
          <p:nvPr/>
        </p:nvSpPr>
        <p:spPr>
          <a:xfrm>
            <a:off x="939826" y="2748253"/>
            <a:ext cx="1658595" cy="369332"/>
          </a:xfrm>
          <a:prstGeom prst="rect">
            <a:avLst/>
          </a:prstGeom>
          <a:noFill/>
        </p:spPr>
        <p:txBody>
          <a:bodyPr wrap="square" rtlCol="0">
            <a:spAutoFit/>
          </a:bodyPr>
          <a:lstStyle/>
          <a:p>
            <a:r>
              <a:rPr lang="en-US" dirty="0"/>
              <a:t>ESP32</a:t>
            </a:r>
          </a:p>
        </p:txBody>
      </p:sp>
      <p:sp>
        <p:nvSpPr>
          <p:cNvPr id="5" name="TextBox 4">
            <a:extLst>
              <a:ext uri="{FF2B5EF4-FFF2-40B4-BE49-F238E27FC236}">
                <a16:creationId xmlns:a16="http://schemas.microsoft.com/office/drawing/2014/main" id="{9281084A-4DC1-3232-87D4-A9CEF0A65923}"/>
              </a:ext>
            </a:extLst>
          </p:cNvPr>
          <p:cNvSpPr txBox="1"/>
          <p:nvPr/>
        </p:nvSpPr>
        <p:spPr>
          <a:xfrm>
            <a:off x="2553123" y="2757178"/>
            <a:ext cx="2559278" cy="369332"/>
          </a:xfrm>
          <a:prstGeom prst="rect">
            <a:avLst/>
          </a:prstGeom>
          <a:noFill/>
        </p:spPr>
        <p:txBody>
          <a:bodyPr wrap="square" rtlCol="0">
            <a:spAutoFit/>
          </a:bodyPr>
          <a:lstStyle/>
          <a:p>
            <a:r>
              <a:rPr lang="en-US" dirty="0"/>
              <a:t>Rain Drop sensor</a:t>
            </a:r>
          </a:p>
        </p:txBody>
      </p:sp>
      <p:sp>
        <p:nvSpPr>
          <p:cNvPr id="7" name="TextBox 6">
            <a:extLst>
              <a:ext uri="{FF2B5EF4-FFF2-40B4-BE49-F238E27FC236}">
                <a16:creationId xmlns:a16="http://schemas.microsoft.com/office/drawing/2014/main" id="{15E56264-32A8-8D92-CCB9-AAD9F30170E5}"/>
              </a:ext>
            </a:extLst>
          </p:cNvPr>
          <p:cNvSpPr txBox="1"/>
          <p:nvPr/>
        </p:nvSpPr>
        <p:spPr>
          <a:xfrm>
            <a:off x="4847844" y="2748253"/>
            <a:ext cx="4843272" cy="369332"/>
          </a:xfrm>
          <a:prstGeom prst="rect">
            <a:avLst/>
          </a:prstGeom>
          <a:noFill/>
        </p:spPr>
        <p:txBody>
          <a:bodyPr wrap="square">
            <a:spAutoFit/>
          </a:bodyPr>
          <a:lstStyle/>
          <a:p>
            <a:r>
              <a:rPr lang="en-US" dirty="0"/>
              <a:t>Water Sensor</a:t>
            </a:r>
          </a:p>
        </p:txBody>
      </p:sp>
      <p:sp>
        <p:nvSpPr>
          <p:cNvPr id="8" name="TextBox 7">
            <a:extLst>
              <a:ext uri="{FF2B5EF4-FFF2-40B4-BE49-F238E27FC236}">
                <a16:creationId xmlns:a16="http://schemas.microsoft.com/office/drawing/2014/main" id="{4F61336C-B991-73BC-CBB6-D09DC136FFCD}"/>
              </a:ext>
            </a:extLst>
          </p:cNvPr>
          <p:cNvSpPr txBox="1"/>
          <p:nvPr/>
        </p:nvSpPr>
        <p:spPr>
          <a:xfrm>
            <a:off x="7097267" y="2748253"/>
            <a:ext cx="4843272" cy="369332"/>
          </a:xfrm>
          <a:prstGeom prst="rect">
            <a:avLst/>
          </a:prstGeom>
          <a:noFill/>
        </p:spPr>
        <p:txBody>
          <a:bodyPr wrap="square">
            <a:spAutoFit/>
          </a:bodyPr>
          <a:lstStyle/>
          <a:p>
            <a:r>
              <a:rPr lang="en-US" dirty="0"/>
              <a:t>MQ-135</a:t>
            </a:r>
          </a:p>
        </p:txBody>
      </p:sp>
      <p:sp>
        <p:nvSpPr>
          <p:cNvPr id="10" name="TextBox 9">
            <a:extLst>
              <a:ext uri="{FF2B5EF4-FFF2-40B4-BE49-F238E27FC236}">
                <a16:creationId xmlns:a16="http://schemas.microsoft.com/office/drawing/2014/main" id="{878F1ACC-9F8E-577F-2763-44FA8191B4A1}"/>
              </a:ext>
            </a:extLst>
          </p:cNvPr>
          <p:cNvSpPr txBox="1"/>
          <p:nvPr/>
        </p:nvSpPr>
        <p:spPr>
          <a:xfrm>
            <a:off x="1241787" y="4778115"/>
            <a:ext cx="6088282" cy="369332"/>
          </a:xfrm>
          <a:prstGeom prst="rect">
            <a:avLst/>
          </a:prstGeom>
          <a:noFill/>
        </p:spPr>
        <p:txBody>
          <a:bodyPr wrap="square">
            <a:spAutoFit/>
          </a:bodyPr>
          <a:lstStyle/>
          <a:p>
            <a:r>
              <a:rPr lang="en-US" dirty="0"/>
              <a:t>CDR Sensor</a:t>
            </a:r>
          </a:p>
        </p:txBody>
      </p:sp>
      <p:sp>
        <p:nvSpPr>
          <p:cNvPr id="11" name="TextBox 10">
            <a:extLst>
              <a:ext uri="{FF2B5EF4-FFF2-40B4-BE49-F238E27FC236}">
                <a16:creationId xmlns:a16="http://schemas.microsoft.com/office/drawing/2014/main" id="{A714DC43-1388-33D1-8E1C-89E86540DB53}"/>
              </a:ext>
            </a:extLst>
          </p:cNvPr>
          <p:cNvSpPr txBox="1"/>
          <p:nvPr/>
        </p:nvSpPr>
        <p:spPr>
          <a:xfrm>
            <a:off x="3876522" y="4769190"/>
            <a:ext cx="6088282" cy="369332"/>
          </a:xfrm>
          <a:prstGeom prst="rect">
            <a:avLst/>
          </a:prstGeom>
          <a:noFill/>
        </p:spPr>
        <p:txBody>
          <a:bodyPr wrap="square">
            <a:spAutoFit/>
          </a:bodyPr>
          <a:lstStyle/>
          <a:p>
            <a:r>
              <a:rPr lang="en-US" dirty="0"/>
              <a:t>Soil Moisture Sensor</a:t>
            </a:r>
          </a:p>
        </p:txBody>
      </p:sp>
      <p:sp>
        <p:nvSpPr>
          <p:cNvPr id="12" name="TextBox 11">
            <a:extLst>
              <a:ext uri="{FF2B5EF4-FFF2-40B4-BE49-F238E27FC236}">
                <a16:creationId xmlns:a16="http://schemas.microsoft.com/office/drawing/2014/main" id="{93FF86A9-68A5-511F-13C4-5E476B94C98B}"/>
              </a:ext>
            </a:extLst>
          </p:cNvPr>
          <p:cNvSpPr txBox="1"/>
          <p:nvPr/>
        </p:nvSpPr>
        <p:spPr>
          <a:xfrm>
            <a:off x="7023980" y="4794029"/>
            <a:ext cx="6088282" cy="369332"/>
          </a:xfrm>
          <a:prstGeom prst="rect">
            <a:avLst/>
          </a:prstGeom>
          <a:noFill/>
        </p:spPr>
        <p:txBody>
          <a:bodyPr wrap="square">
            <a:spAutoFit/>
          </a:bodyPr>
          <a:lstStyle/>
          <a:p>
            <a:r>
              <a:rPr lang="en-US" dirty="0"/>
              <a:t>DHT22</a:t>
            </a:r>
          </a:p>
        </p:txBody>
      </p:sp>
    </p:spTree>
    <p:extLst>
      <p:ext uri="{BB962C8B-B14F-4D97-AF65-F5344CB8AC3E}">
        <p14:creationId xmlns:p14="http://schemas.microsoft.com/office/powerpoint/2010/main" val="1510604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324A1-2FEF-DEF7-FD7F-5CE9BC9F758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4E29779-451C-846F-CEEC-DE6FA4A3F9EF}"/>
              </a:ext>
            </a:extLst>
          </p:cNvPr>
          <p:cNvSpPr txBox="1"/>
          <p:nvPr/>
        </p:nvSpPr>
        <p:spPr>
          <a:xfrm>
            <a:off x="258336" y="384046"/>
            <a:ext cx="4843346" cy="707886"/>
          </a:xfrm>
          <a:prstGeom prst="rect">
            <a:avLst/>
          </a:prstGeom>
          <a:noFill/>
        </p:spPr>
        <p:txBody>
          <a:bodyPr wrap="square">
            <a:spAutoFit/>
          </a:bodyPr>
          <a:lstStyle/>
          <a:p>
            <a:r>
              <a:rPr lang="en-US" sz="4000" b="1" dirty="0">
                <a:solidFill>
                  <a:srgbClr val="92D050"/>
                </a:solidFill>
              </a:rPr>
              <a:t>Circuit Diagram</a:t>
            </a:r>
          </a:p>
        </p:txBody>
      </p:sp>
    </p:spTree>
    <p:extLst>
      <p:ext uri="{BB962C8B-B14F-4D97-AF65-F5344CB8AC3E}">
        <p14:creationId xmlns:p14="http://schemas.microsoft.com/office/powerpoint/2010/main" val="2813976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CE8764-4F81-4D88-B7CE-93B1BA3B25D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47780AF-0D2F-890F-14C5-7FF3982465DD}"/>
              </a:ext>
            </a:extLst>
          </p:cNvPr>
          <p:cNvSpPr txBox="1"/>
          <p:nvPr/>
        </p:nvSpPr>
        <p:spPr>
          <a:xfrm>
            <a:off x="139390" y="346876"/>
            <a:ext cx="4843346" cy="707886"/>
          </a:xfrm>
          <a:prstGeom prst="rect">
            <a:avLst/>
          </a:prstGeom>
          <a:noFill/>
        </p:spPr>
        <p:txBody>
          <a:bodyPr wrap="square">
            <a:spAutoFit/>
          </a:bodyPr>
          <a:lstStyle/>
          <a:p>
            <a:r>
              <a:rPr lang="en-US" sz="4000" b="1" dirty="0">
                <a:solidFill>
                  <a:srgbClr val="92D050"/>
                </a:solidFill>
              </a:rPr>
              <a:t>Project Dashboard</a:t>
            </a:r>
            <a:endParaRPr lang="en-US" sz="4000" dirty="0"/>
          </a:p>
        </p:txBody>
      </p:sp>
    </p:spTree>
    <p:extLst>
      <p:ext uri="{BB962C8B-B14F-4D97-AF65-F5344CB8AC3E}">
        <p14:creationId xmlns:p14="http://schemas.microsoft.com/office/powerpoint/2010/main" val="3249311814"/>
      </p:ext>
    </p:extLst>
  </p:cSld>
  <p:clrMapOvr>
    <a:masterClrMapping/>
  </p:clrMapOvr>
</p:sld>
</file>

<file path=ppt/theme/theme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68</TotalTime>
  <Words>543</Words>
  <Application>Microsoft Office PowerPoint</Application>
  <PresentationFormat>On-screen Show (16:9)</PresentationFormat>
  <Paragraphs>89</Paragraphs>
  <Slides>14</Slides>
  <Notes>1</Notes>
  <HiddenSlides>0</HiddenSlides>
  <MMClips>0</MMClips>
  <ScaleCrop>false</ScaleCrop>
  <HeadingPairs>
    <vt:vector size="6" baseType="variant">
      <vt:variant>
        <vt:lpstr>Fonts Used</vt:lpstr>
      </vt:variant>
      <vt:variant>
        <vt:i4>8</vt:i4>
      </vt:variant>
      <vt:variant>
        <vt:lpstr>Theme</vt:lpstr>
      </vt:variant>
      <vt:variant>
        <vt:i4>24</vt:i4>
      </vt:variant>
      <vt:variant>
        <vt:lpstr>Slide Titles</vt:lpstr>
      </vt:variant>
      <vt:variant>
        <vt:i4>14</vt:i4>
      </vt:variant>
    </vt:vector>
  </HeadingPairs>
  <TitlesOfParts>
    <vt:vector size="46" baseType="lpstr">
      <vt:lpstr>Albert Sans</vt:lpstr>
      <vt:lpstr>Arial</vt:lpstr>
      <vt:lpstr>Atkinson Hyperlegible Next Medium</vt:lpstr>
      <vt:lpstr>Atkinson Hyperlegible Next SemiBold</vt:lpstr>
      <vt:lpstr>Calibri</vt:lpstr>
      <vt:lpstr>OpenSymbol</vt:lpstr>
      <vt:lpstr>Symbol</vt:lpstr>
      <vt:lpstr>Wingdings</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Slidesgo Final Pages</vt:lpstr>
      <vt:lpstr>Slidesgo Final Pages</vt:lpstr>
      <vt:lpstr>Slidesgo Final Pages</vt:lpstr>
      <vt:lpstr>IoT-Based Greenhouse</vt:lpstr>
      <vt:lpstr>Content</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Aher Darshan</cp:lastModifiedBy>
  <cp:revision>7</cp:revision>
  <dcterms:modified xsi:type="dcterms:W3CDTF">2025-04-29T14:05:27Z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2025-04-29T12:56:26Z</dcterms:created>
  <dc:creator>Unknown Creator</dc:creator>
  <dc:description/>
  <dc:language>en-US</dc:language>
  <cp:lastModifiedBy>Unknown Creator</cp:lastModifiedBy>
  <dcterms:modified xsi:type="dcterms:W3CDTF">2025-04-29T12:56:26Z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